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80" r:id="rId7"/>
    <p:sldId id="278" r:id="rId8"/>
    <p:sldId id="261" r:id="rId9"/>
    <p:sldId id="282" r:id="rId10"/>
    <p:sldId id="265" r:id="rId11"/>
    <p:sldId id="269" r:id="rId12"/>
    <p:sldId id="266" r:id="rId13"/>
    <p:sldId id="268" r:id="rId14"/>
    <p:sldId id="281" r:id="rId15"/>
    <p:sldId id="270" r:id="rId16"/>
    <p:sldId id="283" r:id="rId17"/>
    <p:sldId id="271" r:id="rId18"/>
    <p:sldId id="272" r:id="rId19"/>
    <p:sldId id="284" r:id="rId20"/>
    <p:sldId id="273" r:id="rId21"/>
    <p:sldId id="274" r:id="rId22"/>
    <p:sldId id="285" r:id="rId23"/>
    <p:sldId id="286" r:id="rId24"/>
    <p:sldId id="287" r:id="rId25"/>
    <p:sldId id="275" r:id="rId26"/>
    <p:sldId id="288" r:id="rId27"/>
    <p:sldId id="289" r:id="rId28"/>
    <p:sldId id="276" r:id="rId29"/>
    <p:sldId id="290" r:id="rId30"/>
    <p:sldId id="295" r:id="rId31"/>
    <p:sldId id="292" r:id="rId32"/>
    <p:sldId id="297" r:id="rId33"/>
    <p:sldId id="298" r:id="rId34"/>
    <p:sldId id="263" r:id="rId35"/>
    <p:sldId id="279" r:id="rId36"/>
    <p:sldId id="2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6438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199717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1693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2572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0561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3174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4997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2244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309111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230144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10/30/2022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46946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10/30/2022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9436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797" r:id="rId6"/>
    <p:sldLayoutId id="2147483793" r:id="rId7"/>
    <p:sldLayoutId id="2147483794" r:id="rId8"/>
    <p:sldLayoutId id="2147483795" r:id="rId9"/>
    <p:sldLayoutId id="2147483796" r:id="rId10"/>
    <p:sldLayoutId id="2147483798"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sitchu.com.au/melbourne/neighbourhood-watch/best-cities-in-the-world-melbourne"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www.realestate.com.au/australia/" TargetMode="External"/><Relationship Id="rId4" Type="http://schemas.openxmlformats.org/officeDocument/2006/relationships/hyperlink" Target="https://www.realestate.com.au/news/melbournes-top-50-most-liveable-suburbs-reveal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9BD78BA5-2579-4D62-B68F-2289D39BF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2284F-1F68-46F4-CCA0-74F9B5A196C3}"/>
              </a:ext>
            </a:extLst>
          </p:cNvPr>
          <p:cNvSpPr>
            <a:spLocks noGrp="1"/>
          </p:cNvSpPr>
          <p:nvPr>
            <p:ph type="ctrTitle"/>
          </p:nvPr>
        </p:nvSpPr>
        <p:spPr>
          <a:xfrm>
            <a:off x="452039" y="394470"/>
            <a:ext cx="4892948" cy="2665708"/>
          </a:xfrm>
        </p:spPr>
        <p:txBody>
          <a:bodyPr anchor="t">
            <a:normAutofit fontScale="90000"/>
          </a:bodyPr>
          <a:lstStyle/>
          <a:p>
            <a:r>
              <a:rPr lang="en-AU" sz="2800" b="1" dirty="0">
                <a:solidFill>
                  <a:srgbClr val="FFFFFF"/>
                </a:solidFill>
              </a:rPr>
              <a:t>Final Presentation:</a:t>
            </a:r>
            <a:br>
              <a:rPr lang="en-AU" sz="2800" b="1" dirty="0">
                <a:solidFill>
                  <a:srgbClr val="FFFFFF"/>
                </a:solidFill>
              </a:rPr>
            </a:br>
            <a:r>
              <a:rPr lang="en-AU" sz="2800" b="1" dirty="0">
                <a:solidFill>
                  <a:srgbClr val="FFFFFF"/>
                </a:solidFill>
              </a:rPr>
              <a:t>IBM Applied Data Science Capstone Project : Finding and Analysing the best suburbs to live in Victoria, Australia</a:t>
            </a:r>
            <a:br>
              <a:rPr lang="en-AU" sz="2800" b="1" dirty="0">
                <a:solidFill>
                  <a:srgbClr val="FFFFFF"/>
                </a:solidFill>
              </a:rPr>
            </a:br>
            <a:r>
              <a:rPr lang="en-AU" sz="2800" b="1" dirty="0">
                <a:solidFill>
                  <a:srgbClr val="FFFFFF"/>
                </a:solidFill>
              </a:rPr>
              <a:t>.</a:t>
            </a:r>
            <a:br>
              <a:rPr lang="en-AU" sz="2800" b="1" dirty="0">
                <a:solidFill>
                  <a:srgbClr val="FFFFFF"/>
                </a:solidFill>
              </a:rPr>
            </a:br>
            <a:br>
              <a:rPr lang="en-AU" sz="1200" dirty="0"/>
            </a:br>
            <a:endParaRPr lang="en-AU" sz="2800" b="1" dirty="0">
              <a:solidFill>
                <a:srgbClr val="FFFFFF"/>
              </a:solidFill>
            </a:endParaRPr>
          </a:p>
        </p:txBody>
      </p:sp>
      <p:sp>
        <p:nvSpPr>
          <p:cNvPr id="3" name="Subtitle 2">
            <a:extLst>
              <a:ext uri="{FF2B5EF4-FFF2-40B4-BE49-F238E27FC236}">
                <a16:creationId xmlns:a16="http://schemas.microsoft.com/office/drawing/2014/main" id="{C86D11E3-5176-5C75-0EB1-D25D8A223BEE}"/>
              </a:ext>
            </a:extLst>
          </p:cNvPr>
          <p:cNvSpPr>
            <a:spLocks noGrp="1"/>
          </p:cNvSpPr>
          <p:nvPr>
            <p:ph type="subTitle" idx="1"/>
          </p:nvPr>
        </p:nvSpPr>
        <p:spPr>
          <a:xfrm>
            <a:off x="604434" y="5149120"/>
            <a:ext cx="4892948" cy="812923"/>
          </a:xfrm>
        </p:spPr>
        <p:txBody>
          <a:bodyPr anchor="t">
            <a:normAutofit/>
          </a:bodyPr>
          <a:lstStyle/>
          <a:p>
            <a:r>
              <a:rPr lang="en-AU" sz="2000" dirty="0">
                <a:solidFill>
                  <a:srgbClr val="FFFFFF"/>
                </a:solidFill>
              </a:rPr>
              <a:t>Michael Le </a:t>
            </a:r>
          </a:p>
        </p:txBody>
      </p:sp>
      <p:cxnSp>
        <p:nvCxnSpPr>
          <p:cNvPr id="30" name="Straight Connector 2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C503821-74C0-206D-8B88-8DF88F04C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655" y="84020"/>
            <a:ext cx="6692030" cy="4458565"/>
          </a:xfrm>
          <a:prstGeom prst="rect">
            <a:avLst/>
          </a:prstGeom>
        </p:spPr>
      </p:pic>
    </p:spTree>
    <p:extLst>
      <p:ext uri="{BB962C8B-B14F-4D97-AF65-F5344CB8AC3E}">
        <p14:creationId xmlns:p14="http://schemas.microsoft.com/office/powerpoint/2010/main" val="1510066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51BF5E-C52C-19A6-34A3-F95B490DB167}"/>
              </a:ext>
            </a:extLst>
          </p:cNvPr>
          <p:cNvSpPr txBox="1"/>
          <p:nvPr/>
        </p:nvSpPr>
        <p:spPr>
          <a:xfrm>
            <a:off x="828136" y="172312"/>
            <a:ext cx="9204385" cy="646331"/>
          </a:xfrm>
          <a:prstGeom prst="rect">
            <a:avLst/>
          </a:prstGeom>
          <a:noFill/>
        </p:spPr>
        <p:txBody>
          <a:bodyPr wrap="square" rtlCol="0">
            <a:spAutoFit/>
          </a:bodyPr>
          <a:lstStyle/>
          <a:p>
            <a:r>
              <a:rPr lang="en-AU" sz="3600" dirty="0"/>
              <a:t>Supervised Learning: Linear Regression</a:t>
            </a:r>
          </a:p>
        </p:txBody>
      </p:sp>
      <p:pic>
        <p:nvPicPr>
          <p:cNvPr id="9" name="Picture 8">
            <a:extLst>
              <a:ext uri="{FF2B5EF4-FFF2-40B4-BE49-F238E27FC236}">
                <a16:creationId xmlns:a16="http://schemas.microsoft.com/office/drawing/2014/main" id="{F34AD821-FDA3-C4AE-6998-C313C37F2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2985932"/>
            <a:ext cx="4620127" cy="2308324"/>
          </a:xfrm>
          <a:prstGeom prst="rect">
            <a:avLst/>
          </a:prstGeom>
        </p:spPr>
      </p:pic>
      <p:pic>
        <p:nvPicPr>
          <p:cNvPr id="13" name="Picture 12">
            <a:extLst>
              <a:ext uri="{FF2B5EF4-FFF2-40B4-BE49-F238E27FC236}">
                <a16:creationId xmlns:a16="http://schemas.microsoft.com/office/drawing/2014/main" id="{14BEE6DC-4577-DC8E-70BC-6719257A1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735" y="3138249"/>
            <a:ext cx="5145586" cy="2022641"/>
          </a:xfrm>
          <a:prstGeom prst="rect">
            <a:avLst/>
          </a:prstGeom>
        </p:spPr>
      </p:pic>
      <p:sp>
        <p:nvSpPr>
          <p:cNvPr id="14" name="TextBox 13">
            <a:extLst>
              <a:ext uri="{FF2B5EF4-FFF2-40B4-BE49-F238E27FC236}">
                <a16:creationId xmlns:a16="http://schemas.microsoft.com/office/drawing/2014/main" id="{7A173469-344E-3065-F4F5-F05AF7C8ACE0}"/>
              </a:ext>
            </a:extLst>
          </p:cNvPr>
          <p:cNvSpPr txBox="1"/>
          <p:nvPr/>
        </p:nvSpPr>
        <p:spPr>
          <a:xfrm>
            <a:off x="565484" y="1302123"/>
            <a:ext cx="10364184" cy="1200329"/>
          </a:xfrm>
          <a:prstGeom prst="rect">
            <a:avLst/>
          </a:prstGeom>
          <a:noFill/>
        </p:spPr>
        <p:txBody>
          <a:bodyPr wrap="square" rtlCol="0">
            <a:spAutoFit/>
          </a:bodyPr>
          <a:lstStyle/>
          <a:p>
            <a:r>
              <a:rPr lang="en-AU" dirty="0"/>
              <a:t>After careful comparison with other features in the model, Liveability vs. Health performs the best model depends the higher R squared value. The better the model fits the regression line. This may be because there large number of good quality hospitals and health care system. In this case why life mortality and expectancy in Victoria, Australia has increased.</a:t>
            </a:r>
          </a:p>
        </p:txBody>
      </p:sp>
    </p:spTree>
    <p:extLst>
      <p:ext uri="{BB962C8B-B14F-4D97-AF65-F5344CB8AC3E}">
        <p14:creationId xmlns:p14="http://schemas.microsoft.com/office/powerpoint/2010/main" val="19028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0FA72-E01F-F322-E199-268EEB7FA505}"/>
              </a:ext>
            </a:extLst>
          </p:cNvPr>
          <p:cNvSpPr txBox="1"/>
          <p:nvPr/>
        </p:nvSpPr>
        <p:spPr>
          <a:xfrm>
            <a:off x="828136" y="172312"/>
            <a:ext cx="10092906" cy="646331"/>
          </a:xfrm>
          <a:prstGeom prst="rect">
            <a:avLst/>
          </a:prstGeom>
          <a:noFill/>
        </p:spPr>
        <p:txBody>
          <a:bodyPr wrap="square" rtlCol="0">
            <a:spAutoFit/>
          </a:bodyPr>
          <a:lstStyle/>
          <a:p>
            <a:r>
              <a:rPr lang="en-AU" sz="3600" dirty="0"/>
              <a:t>Supervised Learning: Multiple Linear Regression</a:t>
            </a:r>
          </a:p>
        </p:txBody>
      </p:sp>
      <p:pic>
        <p:nvPicPr>
          <p:cNvPr id="6" name="Picture 5">
            <a:extLst>
              <a:ext uri="{FF2B5EF4-FFF2-40B4-BE49-F238E27FC236}">
                <a16:creationId xmlns:a16="http://schemas.microsoft.com/office/drawing/2014/main" id="{76CF7B0B-051F-AE6B-B4C5-D3E1D44A6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316" y="3011642"/>
            <a:ext cx="7303168" cy="2362530"/>
          </a:xfrm>
          <a:prstGeom prst="rect">
            <a:avLst/>
          </a:prstGeom>
        </p:spPr>
      </p:pic>
      <p:pic>
        <p:nvPicPr>
          <p:cNvPr id="8" name="Picture 7">
            <a:extLst>
              <a:ext uri="{FF2B5EF4-FFF2-40B4-BE49-F238E27FC236}">
                <a16:creationId xmlns:a16="http://schemas.microsoft.com/office/drawing/2014/main" id="{6492324C-C841-DA71-7C6F-9FFC8B2F9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67" y="867529"/>
            <a:ext cx="7206917" cy="1797565"/>
          </a:xfrm>
          <a:prstGeom prst="rect">
            <a:avLst/>
          </a:prstGeom>
        </p:spPr>
      </p:pic>
      <p:sp>
        <p:nvSpPr>
          <p:cNvPr id="9" name="TextBox 8">
            <a:extLst>
              <a:ext uri="{FF2B5EF4-FFF2-40B4-BE49-F238E27FC236}">
                <a16:creationId xmlns:a16="http://schemas.microsoft.com/office/drawing/2014/main" id="{EFDB80AF-3118-4333-F4DD-567C55CB372D}"/>
              </a:ext>
            </a:extLst>
          </p:cNvPr>
          <p:cNvSpPr txBox="1"/>
          <p:nvPr/>
        </p:nvSpPr>
        <p:spPr>
          <a:xfrm>
            <a:off x="527346" y="1290915"/>
            <a:ext cx="4261221" cy="1754326"/>
          </a:xfrm>
          <a:prstGeom prst="rect">
            <a:avLst/>
          </a:prstGeom>
          <a:noFill/>
        </p:spPr>
        <p:txBody>
          <a:bodyPr wrap="square" rtlCol="0">
            <a:spAutoFit/>
          </a:bodyPr>
          <a:lstStyle/>
          <a:p>
            <a:r>
              <a:rPr lang="en-AU" dirty="0"/>
              <a:t>We find out the variance score is 0.92 meaning that our model is perfectly valid in this case in the following features we have selected to ensure the model fits well. Similar reason applied for the linear regression case. </a:t>
            </a:r>
          </a:p>
        </p:txBody>
      </p:sp>
    </p:spTree>
    <p:extLst>
      <p:ext uri="{BB962C8B-B14F-4D97-AF65-F5344CB8AC3E}">
        <p14:creationId xmlns:p14="http://schemas.microsoft.com/office/powerpoint/2010/main" val="323817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A3E9F-5E19-5B8A-70B8-57D36D5174A0}"/>
              </a:ext>
            </a:extLst>
          </p:cNvPr>
          <p:cNvSpPr txBox="1"/>
          <p:nvPr/>
        </p:nvSpPr>
        <p:spPr>
          <a:xfrm>
            <a:off x="259369" y="116391"/>
            <a:ext cx="11205713" cy="954107"/>
          </a:xfrm>
          <a:prstGeom prst="rect">
            <a:avLst/>
          </a:prstGeom>
          <a:noFill/>
        </p:spPr>
        <p:txBody>
          <a:bodyPr wrap="square" rtlCol="0">
            <a:spAutoFit/>
          </a:bodyPr>
          <a:lstStyle/>
          <a:p>
            <a:r>
              <a:rPr lang="en-AU" sz="2800" dirty="0"/>
              <a:t>Supervised Learning: Non-Linear Regression Analysis and Polynomial Regression</a:t>
            </a:r>
          </a:p>
        </p:txBody>
      </p:sp>
      <p:pic>
        <p:nvPicPr>
          <p:cNvPr id="4" name="Picture 3">
            <a:extLst>
              <a:ext uri="{FF2B5EF4-FFF2-40B4-BE49-F238E27FC236}">
                <a16:creationId xmlns:a16="http://schemas.microsoft.com/office/drawing/2014/main" id="{7A499F61-71FF-E43F-E4EF-22AFA6F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610" y="2233456"/>
            <a:ext cx="5750472" cy="4508153"/>
          </a:xfrm>
          <a:prstGeom prst="rect">
            <a:avLst/>
          </a:prstGeom>
        </p:spPr>
      </p:pic>
      <p:sp>
        <p:nvSpPr>
          <p:cNvPr id="5" name="TextBox 4">
            <a:extLst>
              <a:ext uri="{FF2B5EF4-FFF2-40B4-BE49-F238E27FC236}">
                <a16:creationId xmlns:a16="http://schemas.microsoft.com/office/drawing/2014/main" id="{15A90558-2858-F16B-1F4B-3314A1F77E60}"/>
              </a:ext>
            </a:extLst>
          </p:cNvPr>
          <p:cNvSpPr txBox="1"/>
          <p:nvPr/>
        </p:nvSpPr>
        <p:spPr>
          <a:xfrm>
            <a:off x="171748" y="1239470"/>
            <a:ext cx="11085724" cy="923330"/>
          </a:xfrm>
          <a:prstGeom prst="rect">
            <a:avLst/>
          </a:prstGeom>
          <a:noFill/>
        </p:spPr>
        <p:txBody>
          <a:bodyPr wrap="square" rtlCol="0">
            <a:spAutoFit/>
          </a:bodyPr>
          <a:lstStyle/>
          <a:p>
            <a:r>
              <a:rPr lang="en-AU" dirty="0"/>
              <a:t>After careful consideration fitting Health vs. Liveability comparing to other features in the data-frame, works better. Similar reason from the Linear Regression with the exception that the Non-Linear case here the model does not fit very well whereas the polynomial regression fits slightly worst than the non-linear case. </a:t>
            </a:r>
          </a:p>
        </p:txBody>
      </p:sp>
      <p:pic>
        <p:nvPicPr>
          <p:cNvPr id="6" name="Picture 5">
            <a:extLst>
              <a:ext uri="{FF2B5EF4-FFF2-40B4-BE49-F238E27FC236}">
                <a16:creationId xmlns:a16="http://schemas.microsoft.com/office/drawing/2014/main" id="{B55D9C94-EAD7-E692-2792-EE4784BD1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0" y="2233455"/>
            <a:ext cx="6465888" cy="4508153"/>
          </a:xfrm>
          <a:prstGeom prst="rect">
            <a:avLst/>
          </a:prstGeom>
        </p:spPr>
      </p:pic>
    </p:spTree>
    <p:extLst>
      <p:ext uri="{BB962C8B-B14F-4D97-AF65-F5344CB8AC3E}">
        <p14:creationId xmlns:p14="http://schemas.microsoft.com/office/powerpoint/2010/main" val="163676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15B294-B653-5FEB-86A7-955EB13DE9F2}"/>
              </a:ext>
            </a:extLst>
          </p:cNvPr>
          <p:cNvSpPr txBox="1"/>
          <p:nvPr/>
        </p:nvSpPr>
        <p:spPr>
          <a:xfrm>
            <a:off x="828136" y="327588"/>
            <a:ext cx="9437298" cy="646331"/>
          </a:xfrm>
          <a:prstGeom prst="rect">
            <a:avLst/>
          </a:prstGeom>
          <a:noFill/>
        </p:spPr>
        <p:txBody>
          <a:bodyPr wrap="square" rtlCol="0">
            <a:spAutoFit/>
          </a:bodyPr>
          <a:lstStyle/>
          <a:p>
            <a:r>
              <a:rPr lang="en-AU" sz="3600" dirty="0"/>
              <a:t>Un-Supervised Learning: K-Means Clustering</a:t>
            </a:r>
          </a:p>
        </p:txBody>
      </p:sp>
      <p:pic>
        <p:nvPicPr>
          <p:cNvPr id="8" name="Picture 7">
            <a:extLst>
              <a:ext uri="{FF2B5EF4-FFF2-40B4-BE49-F238E27FC236}">
                <a16:creationId xmlns:a16="http://schemas.microsoft.com/office/drawing/2014/main" id="{C176A564-08D3-9EF1-4A5F-4DCA3DED3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84566"/>
            <a:ext cx="3590657" cy="2973434"/>
          </a:xfrm>
          <a:prstGeom prst="rect">
            <a:avLst/>
          </a:prstGeom>
        </p:spPr>
      </p:pic>
      <p:pic>
        <p:nvPicPr>
          <p:cNvPr id="12" name="Picture 11">
            <a:extLst>
              <a:ext uri="{FF2B5EF4-FFF2-40B4-BE49-F238E27FC236}">
                <a16:creationId xmlns:a16="http://schemas.microsoft.com/office/drawing/2014/main" id="{903F1962-6E83-5C85-E2C7-1D4AC8E41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697" y="4060264"/>
            <a:ext cx="3218412" cy="2797736"/>
          </a:xfrm>
          <a:prstGeom prst="rect">
            <a:avLst/>
          </a:prstGeom>
        </p:spPr>
      </p:pic>
      <p:sp>
        <p:nvSpPr>
          <p:cNvPr id="17" name="TextBox 16">
            <a:extLst>
              <a:ext uri="{FF2B5EF4-FFF2-40B4-BE49-F238E27FC236}">
                <a16:creationId xmlns:a16="http://schemas.microsoft.com/office/drawing/2014/main" id="{4A0310E9-FE18-688B-D54E-3F2B76EA6607}"/>
              </a:ext>
            </a:extLst>
          </p:cNvPr>
          <p:cNvSpPr txBox="1"/>
          <p:nvPr/>
        </p:nvSpPr>
        <p:spPr>
          <a:xfrm>
            <a:off x="2717322" y="6371841"/>
            <a:ext cx="1016625" cy="369332"/>
          </a:xfrm>
          <a:prstGeom prst="rect">
            <a:avLst/>
          </a:prstGeom>
          <a:noFill/>
        </p:spPr>
        <p:txBody>
          <a:bodyPr wrap="none" rtlCol="0">
            <a:spAutoFit/>
          </a:bodyPr>
          <a:lstStyle/>
          <a:p>
            <a:r>
              <a:rPr lang="en-AU" dirty="0"/>
              <a:t>Figure 1</a:t>
            </a:r>
          </a:p>
        </p:txBody>
      </p:sp>
      <p:sp>
        <p:nvSpPr>
          <p:cNvPr id="18" name="TextBox 17">
            <a:extLst>
              <a:ext uri="{FF2B5EF4-FFF2-40B4-BE49-F238E27FC236}">
                <a16:creationId xmlns:a16="http://schemas.microsoft.com/office/drawing/2014/main" id="{755121E4-FF32-C45B-9B27-AF98588D55D3}"/>
              </a:ext>
            </a:extLst>
          </p:cNvPr>
          <p:cNvSpPr txBox="1"/>
          <p:nvPr/>
        </p:nvSpPr>
        <p:spPr>
          <a:xfrm>
            <a:off x="6026989" y="6386014"/>
            <a:ext cx="1016625" cy="369332"/>
          </a:xfrm>
          <a:prstGeom prst="rect">
            <a:avLst/>
          </a:prstGeom>
          <a:noFill/>
        </p:spPr>
        <p:txBody>
          <a:bodyPr wrap="none" rtlCol="0">
            <a:spAutoFit/>
          </a:bodyPr>
          <a:lstStyle/>
          <a:p>
            <a:r>
              <a:rPr lang="en-AU" dirty="0"/>
              <a:t>Figure 2</a:t>
            </a:r>
          </a:p>
        </p:txBody>
      </p:sp>
      <p:sp>
        <p:nvSpPr>
          <p:cNvPr id="19" name="TextBox 18">
            <a:extLst>
              <a:ext uri="{FF2B5EF4-FFF2-40B4-BE49-F238E27FC236}">
                <a16:creationId xmlns:a16="http://schemas.microsoft.com/office/drawing/2014/main" id="{6145C9D7-BF5A-64B3-DF14-78951C9E04E4}"/>
              </a:ext>
            </a:extLst>
          </p:cNvPr>
          <p:cNvSpPr txBox="1"/>
          <p:nvPr/>
        </p:nvSpPr>
        <p:spPr>
          <a:xfrm>
            <a:off x="502561" y="1219109"/>
            <a:ext cx="10867053" cy="2308324"/>
          </a:xfrm>
          <a:prstGeom prst="rect">
            <a:avLst/>
          </a:prstGeom>
          <a:noFill/>
        </p:spPr>
        <p:txBody>
          <a:bodyPr wrap="square" rtlCol="0">
            <a:spAutoFit/>
          </a:bodyPr>
          <a:lstStyle/>
          <a:p>
            <a:r>
              <a:rPr lang="en-AU" dirty="0"/>
              <a:t>There are 3 clusters. In Figure 1, It shows that the most of the clusters. Are crowded around the left corner whilst we notice small data points on the right corner due to low number of transportation and accessibly to their environment. In Figure 2 shows most of the data points are closer to the centre, whereas parking is an main issue due to the shortage of parking spaces, high volumes of traffic congestion due to the number of people living in that particular suburb. In order to reduce the stress and time in terms of transportation and physical endurance. Figure 3, In terms of liveability shows a large number of quality shops in Victoria, notice there is a small number of data points with lower schools scores and liveability that are heavily impacted due to poverty, classroom size and outdated technology due to budget constraints. </a:t>
            </a:r>
          </a:p>
        </p:txBody>
      </p:sp>
      <p:sp>
        <p:nvSpPr>
          <p:cNvPr id="20" name="TextBox 19">
            <a:extLst>
              <a:ext uri="{FF2B5EF4-FFF2-40B4-BE49-F238E27FC236}">
                <a16:creationId xmlns:a16="http://schemas.microsoft.com/office/drawing/2014/main" id="{229A24A6-BD0A-EF4D-3DFD-97FD3ED541B1}"/>
              </a:ext>
            </a:extLst>
          </p:cNvPr>
          <p:cNvSpPr txBox="1"/>
          <p:nvPr/>
        </p:nvSpPr>
        <p:spPr>
          <a:xfrm>
            <a:off x="9799493" y="6345746"/>
            <a:ext cx="1016625" cy="369332"/>
          </a:xfrm>
          <a:prstGeom prst="rect">
            <a:avLst/>
          </a:prstGeom>
          <a:noFill/>
        </p:spPr>
        <p:txBody>
          <a:bodyPr wrap="none" rtlCol="0">
            <a:spAutoFit/>
          </a:bodyPr>
          <a:lstStyle/>
          <a:p>
            <a:r>
              <a:rPr lang="en-AU" dirty="0"/>
              <a:t>Figure 3</a:t>
            </a:r>
          </a:p>
        </p:txBody>
      </p:sp>
      <p:pic>
        <p:nvPicPr>
          <p:cNvPr id="22" name="Picture 21">
            <a:extLst>
              <a:ext uri="{FF2B5EF4-FFF2-40B4-BE49-F238E27FC236}">
                <a16:creationId xmlns:a16="http://schemas.microsoft.com/office/drawing/2014/main" id="{617DAF04-48D3-8E58-C456-783F3A11C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614" y="4160440"/>
            <a:ext cx="2795758" cy="2697560"/>
          </a:xfrm>
          <a:prstGeom prst="rect">
            <a:avLst/>
          </a:prstGeom>
        </p:spPr>
      </p:pic>
    </p:spTree>
    <p:extLst>
      <p:ext uri="{BB962C8B-B14F-4D97-AF65-F5344CB8AC3E}">
        <p14:creationId xmlns:p14="http://schemas.microsoft.com/office/powerpoint/2010/main" val="186825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F1681-4181-52FB-9DD4-33892E25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0" y="3001635"/>
            <a:ext cx="4139451" cy="3856365"/>
          </a:xfrm>
          <a:prstGeom prst="rect">
            <a:avLst/>
          </a:prstGeom>
        </p:spPr>
      </p:pic>
      <p:pic>
        <p:nvPicPr>
          <p:cNvPr id="4" name="Picture 3">
            <a:extLst>
              <a:ext uri="{FF2B5EF4-FFF2-40B4-BE49-F238E27FC236}">
                <a16:creationId xmlns:a16="http://schemas.microsoft.com/office/drawing/2014/main" id="{16DC0692-293C-21F4-E15E-3403D9162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917" y="3001635"/>
            <a:ext cx="4379495" cy="3856365"/>
          </a:xfrm>
          <a:prstGeom prst="rect">
            <a:avLst/>
          </a:prstGeom>
        </p:spPr>
      </p:pic>
      <p:pic>
        <p:nvPicPr>
          <p:cNvPr id="6" name="Picture 5">
            <a:extLst>
              <a:ext uri="{FF2B5EF4-FFF2-40B4-BE49-F238E27FC236}">
                <a16:creationId xmlns:a16="http://schemas.microsoft.com/office/drawing/2014/main" id="{F4D6D2BB-F330-AD9E-90A7-CB137733E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758" y="3001634"/>
            <a:ext cx="3902242" cy="3856365"/>
          </a:xfrm>
          <a:prstGeom prst="rect">
            <a:avLst/>
          </a:prstGeom>
        </p:spPr>
      </p:pic>
      <p:sp>
        <p:nvSpPr>
          <p:cNvPr id="7" name="TextBox 6">
            <a:extLst>
              <a:ext uri="{FF2B5EF4-FFF2-40B4-BE49-F238E27FC236}">
                <a16:creationId xmlns:a16="http://schemas.microsoft.com/office/drawing/2014/main" id="{2FFBEA3D-6F76-C1EF-7C95-1E19F54E067F}"/>
              </a:ext>
            </a:extLst>
          </p:cNvPr>
          <p:cNvSpPr txBox="1"/>
          <p:nvPr/>
        </p:nvSpPr>
        <p:spPr>
          <a:xfrm>
            <a:off x="2898249" y="6264593"/>
            <a:ext cx="1016625" cy="369332"/>
          </a:xfrm>
          <a:prstGeom prst="rect">
            <a:avLst/>
          </a:prstGeom>
          <a:noFill/>
        </p:spPr>
        <p:txBody>
          <a:bodyPr wrap="none" rtlCol="0">
            <a:spAutoFit/>
          </a:bodyPr>
          <a:lstStyle/>
          <a:p>
            <a:r>
              <a:rPr lang="en-AU" dirty="0"/>
              <a:t>Figure 4</a:t>
            </a:r>
          </a:p>
        </p:txBody>
      </p:sp>
      <p:sp>
        <p:nvSpPr>
          <p:cNvPr id="8" name="TextBox 7">
            <a:extLst>
              <a:ext uri="{FF2B5EF4-FFF2-40B4-BE49-F238E27FC236}">
                <a16:creationId xmlns:a16="http://schemas.microsoft.com/office/drawing/2014/main" id="{D89D2D67-250F-F800-59EC-50C47FE12620}"/>
              </a:ext>
            </a:extLst>
          </p:cNvPr>
          <p:cNvSpPr txBox="1"/>
          <p:nvPr/>
        </p:nvSpPr>
        <p:spPr>
          <a:xfrm>
            <a:off x="7273133" y="6192707"/>
            <a:ext cx="1016625" cy="369332"/>
          </a:xfrm>
          <a:prstGeom prst="rect">
            <a:avLst/>
          </a:prstGeom>
          <a:noFill/>
        </p:spPr>
        <p:txBody>
          <a:bodyPr wrap="none" rtlCol="0">
            <a:spAutoFit/>
          </a:bodyPr>
          <a:lstStyle/>
          <a:p>
            <a:r>
              <a:rPr lang="en-AU" dirty="0"/>
              <a:t>Figure 5</a:t>
            </a:r>
          </a:p>
        </p:txBody>
      </p:sp>
      <p:sp>
        <p:nvSpPr>
          <p:cNvPr id="10" name="TextBox 9">
            <a:extLst>
              <a:ext uri="{FF2B5EF4-FFF2-40B4-BE49-F238E27FC236}">
                <a16:creationId xmlns:a16="http://schemas.microsoft.com/office/drawing/2014/main" id="{FA7BDBAE-E75C-8BC3-86A8-952CEE0ABB1A}"/>
              </a:ext>
            </a:extLst>
          </p:cNvPr>
          <p:cNvSpPr txBox="1"/>
          <p:nvPr/>
        </p:nvSpPr>
        <p:spPr>
          <a:xfrm>
            <a:off x="10917940" y="6377373"/>
            <a:ext cx="1016625" cy="369332"/>
          </a:xfrm>
          <a:prstGeom prst="rect">
            <a:avLst/>
          </a:prstGeom>
          <a:noFill/>
        </p:spPr>
        <p:txBody>
          <a:bodyPr wrap="none" rtlCol="0">
            <a:spAutoFit/>
          </a:bodyPr>
          <a:lstStyle/>
          <a:p>
            <a:r>
              <a:rPr lang="en-AU" dirty="0"/>
              <a:t>Figure 6</a:t>
            </a:r>
          </a:p>
        </p:txBody>
      </p:sp>
      <p:sp>
        <p:nvSpPr>
          <p:cNvPr id="17" name="TextBox 16">
            <a:extLst>
              <a:ext uri="{FF2B5EF4-FFF2-40B4-BE49-F238E27FC236}">
                <a16:creationId xmlns:a16="http://schemas.microsoft.com/office/drawing/2014/main" id="{DBD9783B-DEA7-E4D2-68B3-927E910CBDC5}"/>
              </a:ext>
            </a:extLst>
          </p:cNvPr>
          <p:cNvSpPr txBox="1"/>
          <p:nvPr/>
        </p:nvSpPr>
        <p:spPr>
          <a:xfrm>
            <a:off x="2312171" y="295961"/>
            <a:ext cx="9386373" cy="2031325"/>
          </a:xfrm>
          <a:prstGeom prst="rect">
            <a:avLst/>
          </a:prstGeom>
          <a:noFill/>
        </p:spPr>
        <p:txBody>
          <a:bodyPr wrap="square" rtlCol="0">
            <a:spAutoFit/>
          </a:bodyPr>
          <a:lstStyle/>
          <a:p>
            <a:r>
              <a:rPr lang="en-AU" dirty="0"/>
              <a:t>In Figure 4, There is one data point close to the left corner possibly Urban suburb despite Transportation and Life expectancy. Oddly enough the rest of them covered most of the right half of the figure despite less density, accessibly of transport seems decent in terms of liveability may vary be effect due to impacted on delays, interruption, incidents and stoppage causes by natural disasters. In Figure 5, similarly to Figure 4 except there is two data points close to the right corner due to low accessibly and density similar to Figure 3. In Figure 6 share similar reasons to Figures 4 and 5. </a:t>
            </a:r>
          </a:p>
        </p:txBody>
      </p:sp>
    </p:spTree>
    <p:extLst>
      <p:ext uri="{BB962C8B-B14F-4D97-AF65-F5344CB8AC3E}">
        <p14:creationId xmlns:p14="http://schemas.microsoft.com/office/powerpoint/2010/main" val="74626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4FFB1-9A82-F4F5-0FE3-49F7631DBBCD}"/>
              </a:ext>
            </a:extLst>
          </p:cNvPr>
          <p:cNvSpPr txBox="1"/>
          <p:nvPr/>
        </p:nvSpPr>
        <p:spPr>
          <a:xfrm>
            <a:off x="810883" y="379346"/>
            <a:ext cx="11197087" cy="1200329"/>
          </a:xfrm>
          <a:prstGeom prst="rect">
            <a:avLst/>
          </a:prstGeom>
          <a:noFill/>
        </p:spPr>
        <p:txBody>
          <a:bodyPr wrap="square" rtlCol="0">
            <a:spAutoFit/>
          </a:bodyPr>
          <a:lstStyle/>
          <a:p>
            <a:r>
              <a:rPr lang="en-AU" sz="3600" dirty="0"/>
              <a:t>Un-Supervised Learning: Hierarchical Clustering Density-Based Clustering</a:t>
            </a:r>
          </a:p>
        </p:txBody>
      </p:sp>
      <p:pic>
        <p:nvPicPr>
          <p:cNvPr id="4" name="Picture 3">
            <a:extLst>
              <a:ext uri="{FF2B5EF4-FFF2-40B4-BE49-F238E27FC236}">
                <a16:creationId xmlns:a16="http://schemas.microsoft.com/office/drawing/2014/main" id="{6CEBFC97-D979-ACFA-B0B3-0E1C270B1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98912"/>
            <a:ext cx="5497975" cy="4272279"/>
          </a:xfrm>
          <a:prstGeom prst="rect">
            <a:avLst/>
          </a:prstGeom>
        </p:spPr>
      </p:pic>
      <p:pic>
        <p:nvPicPr>
          <p:cNvPr id="6" name="Picture 5">
            <a:extLst>
              <a:ext uri="{FF2B5EF4-FFF2-40B4-BE49-F238E27FC236}">
                <a16:creationId xmlns:a16="http://schemas.microsoft.com/office/drawing/2014/main" id="{0FBE52BF-6167-C715-61FC-F86D10360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439" y="2622886"/>
            <a:ext cx="5806680" cy="4064112"/>
          </a:xfrm>
          <a:prstGeom prst="rect">
            <a:avLst/>
          </a:prstGeom>
        </p:spPr>
      </p:pic>
      <p:sp>
        <p:nvSpPr>
          <p:cNvPr id="7" name="TextBox 6">
            <a:extLst>
              <a:ext uri="{FF2B5EF4-FFF2-40B4-BE49-F238E27FC236}">
                <a16:creationId xmlns:a16="http://schemas.microsoft.com/office/drawing/2014/main" id="{FE984A4C-1F63-D52E-CE90-78E27C54C386}"/>
              </a:ext>
            </a:extLst>
          </p:cNvPr>
          <p:cNvSpPr txBox="1"/>
          <p:nvPr/>
        </p:nvSpPr>
        <p:spPr>
          <a:xfrm>
            <a:off x="8206451" y="2129580"/>
            <a:ext cx="2592729" cy="369332"/>
          </a:xfrm>
          <a:prstGeom prst="rect">
            <a:avLst/>
          </a:prstGeom>
          <a:noFill/>
        </p:spPr>
        <p:txBody>
          <a:bodyPr wrap="square" rtlCol="0">
            <a:spAutoFit/>
          </a:bodyPr>
          <a:lstStyle/>
          <a:p>
            <a:r>
              <a:rPr lang="en-AU" dirty="0"/>
              <a:t>CRIME-RATE</a:t>
            </a:r>
          </a:p>
        </p:txBody>
      </p:sp>
      <p:sp>
        <p:nvSpPr>
          <p:cNvPr id="8" name="TextBox 7">
            <a:extLst>
              <a:ext uri="{FF2B5EF4-FFF2-40B4-BE49-F238E27FC236}">
                <a16:creationId xmlns:a16="http://schemas.microsoft.com/office/drawing/2014/main" id="{32DB44C4-E84B-98B2-64C2-5ACDF599A046}"/>
              </a:ext>
            </a:extLst>
          </p:cNvPr>
          <p:cNvSpPr txBox="1"/>
          <p:nvPr/>
        </p:nvSpPr>
        <p:spPr>
          <a:xfrm>
            <a:off x="1311797" y="2094694"/>
            <a:ext cx="2592729" cy="369332"/>
          </a:xfrm>
          <a:prstGeom prst="rect">
            <a:avLst/>
          </a:prstGeom>
          <a:noFill/>
        </p:spPr>
        <p:txBody>
          <a:bodyPr wrap="square" rtlCol="0">
            <a:spAutoFit/>
          </a:bodyPr>
          <a:lstStyle/>
          <a:p>
            <a:r>
              <a:rPr lang="en-AU" dirty="0"/>
              <a:t>PROVERTY-RATE</a:t>
            </a:r>
          </a:p>
        </p:txBody>
      </p:sp>
    </p:spTree>
    <p:extLst>
      <p:ext uri="{BB962C8B-B14F-4D97-AF65-F5344CB8AC3E}">
        <p14:creationId xmlns:p14="http://schemas.microsoft.com/office/powerpoint/2010/main" val="89661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42ACB-9F71-0A3D-EC24-E13BE06EA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89" y="312516"/>
            <a:ext cx="5635727" cy="4566213"/>
          </a:xfrm>
          <a:prstGeom prst="rect">
            <a:avLst/>
          </a:prstGeom>
        </p:spPr>
      </p:pic>
      <p:pic>
        <p:nvPicPr>
          <p:cNvPr id="5" name="Picture 4">
            <a:extLst>
              <a:ext uri="{FF2B5EF4-FFF2-40B4-BE49-F238E27FC236}">
                <a16:creationId xmlns:a16="http://schemas.microsoft.com/office/drawing/2014/main" id="{45C0C530-C077-6CFA-0E28-67C2C1B51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225" y="248854"/>
            <a:ext cx="5635727" cy="4566213"/>
          </a:xfrm>
          <a:prstGeom prst="rect">
            <a:avLst/>
          </a:prstGeom>
        </p:spPr>
      </p:pic>
      <p:sp>
        <p:nvSpPr>
          <p:cNvPr id="6" name="TextBox 5">
            <a:extLst>
              <a:ext uri="{FF2B5EF4-FFF2-40B4-BE49-F238E27FC236}">
                <a16:creationId xmlns:a16="http://schemas.microsoft.com/office/drawing/2014/main" id="{A4A30DAB-C06F-8577-77CA-D0746CF53608}"/>
              </a:ext>
            </a:extLst>
          </p:cNvPr>
          <p:cNvSpPr txBox="1"/>
          <p:nvPr/>
        </p:nvSpPr>
        <p:spPr>
          <a:xfrm>
            <a:off x="750498" y="4810792"/>
            <a:ext cx="3942271" cy="369332"/>
          </a:xfrm>
          <a:prstGeom prst="rect">
            <a:avLst/>
          </a:prstGeom>
          <a:noFill/>
        </p:spPr>
        <p:txBody>
          <a:bodyPr wrap="square" rtlCol="0">
            <a:spAutoFit/>
          </a:bodyPr>
          <a:lstStyle/>
          <a:p>
            <a:r>
              <a:rPr lang="en-AU" dirty="0"/>
              <a:t>Figure 1: CRIME-RATE VS. DENSITY</a:t>
            </a:r>
          </a:p>
        </p:txBody>
      </p:sp>
      <p:sp>
        <p:nvSpPr>
          <p:cNvPr id="10" name="TextBox 9">
            <a:extLst>
              <a:ext uri="{FF2B5EF4-FFF2-40B4-BE49-F238E27FC236}">
                <a16:creationId xmlns:a16="http://schemas.microsoft.com/office/drawing/2014/main" id="{DF7CE081-974A-BA53-55FC-23E9F014E8D6}"/>
              </a:ext>
            </a:extLst>
          </p:cNvPr>
          <p:cNvSpPr txBox="1"/>
          <p:nvPr/>
        </p:nvSpPr>
        <p:spPr>
          <a:xfrm>
            <a:off x="6435306" y="4810792"/>
            <a:ext cx="4278701" cy="369332"/>
          </a:xfrm>
          <a:prstGeom prst="rect">
            <a:avLst/>
          </a:prstGeom>
          <a:noFill/>
        </p:spPr>
        <p:txBody>
          <a:bodyPr wrap="square" rtlCol="0">
            <a:spAutoFit/>
          </a:bodyPr>
          <a:lstStyle/>
          <a:p>
            <a:r>
              <a:rPr lang="en-AU" dirty="0"/>
              <a:t>Figure 2: PROVERTY-RATE VS. DENSITY</a:t>
            </a:r>
          </a:p>
        </p:txBody>
      </p:sp>
      <p:sp>
        <p:nvSpPr>
          <p:cNvPr id="11" name="TextBox 10">
            <a:extLst>
              <a:ext uri="{FF2B5EF4-FFF2-40B4-BE49-F238E27FC236}">
                <a16:creationId xmlns:a16="http://schemas.microsoft.com/office/drawing/2014/main" id="{2145AE2B-2C16-81F6-0820-F61878DF7137}"/>
              </a:ext>
            </a:extLst>
          </p:cNvPr>
          <p:cNvSpPr txBox="1"/>
          <p:nvPr/>
        </p:nvSpPr>
        <p:spPr>
          <a:xfrm>
            <a:off x="71242" y="5294517"/>
            <a:ext cx="12049516" cy="1477328"/>
          </a:xfrm>
          <a:prstGeom prst="rect">
            <a:avLst/>
          </a:prstGeom>
          <a:noFill/>
        </p:spPr>
        <p:txBody>
          <a:bodyPr wrap="square" rtlCol="0">
            <a:spAutoFit/>
          </a:bodyPr>
          <a:lstStyle/>
          <a:p>
            <a:r>
              <a:rPr lang="en-AU" dirty="0"/>
              <a:t>In Figure 1, There is a majority of High Crime Rates regardless of their densities.</a:t>
            </a:r>
          </a:p>
          <a:p>
            <a:r>
              <a:rPr lang="en-AU" dirty="0"/>
              <a:t> The lower the Crime Rate, the less dense it is, that are less targets in these following suburbs</a:t>
            </a:r>
          </a:p>
          <a:p>
            <a:r>
              <a:rPr lang="en-AU" dirty="0"/>
              <a:t> to be guaranteed safe. In Figure 2 a lot of Poverty Rates are low in the 0 and 10000 range, similarly with the </a:t>
            </a:r>
          </a:p>
          <a:p>
            <a:r>
              <a:rPr lang="en-AU" dirty="0"/>
              <a:t>High poverty rates except Melbourne which occurs on the top right. Shows that Urban and populated areas are primary </a:t>
            </a:r>
          </a:p>
          <a:p>
            <a:r>
              <a:rPr lang="en-AU" dirty="0"/>
              <a:t>areas and good attraction to invest in, despite they are main targets that crimes will likely occur depending on any day.  </a:t>
            </a:r>
          </a:p>
        </p:txBody>
      </p:sp>
    </p:spTree>
    <p:extLst>
      <p:ext uri="{BB962C8B-B14F-4D97-AF65-F5344CB8AC3E}">
        <p14:creationId xmlns:p14="http://schemas.microsoft.com/office/powerpoint/2010/main" val="224574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80C843-6737-E0E5-D325-0ED8AFFCC9F9}"/>
              </a:ext>
            </a:extLst>
          </p:cNvPr>
          <p:cNvSpPr txBox="1"/>
          <p:nvPr/>
        </p:nvSpPr>
        <p:spPr>
          <a:xfrm>
            <a:off x="897147" y="232697"/>
            <a:ext cx="8174331" cy="646331"/>
          </a:xfrm>
          <a:prstGeom prst="rect">
            <a:avLst/>
          </a:prstGeom>
          <a:noFill/>
        </p:spPr>
        <p:txBody>
          <a:bodyPr wrap="square" rtlCol="0">
            <a:spAutoFit/>
          </a:bodyPr>
          <a:lstStyle/>
          <a:p>
            <a:r>
              <a:rPr lang="en-AU" sz="3600" dirty="0"/>
              <a:t>Data Analysis: Data Wrangling</a:t>
            </a:r>
          </a:p>
        </p:txBody>
      </p:sp>
      <p:sp>
        <p:nvSpPr>
          <p:cNvPr id="6" name="TextBox 5">
            <a:extLst>
              <a:ext uri="{FF2B5EF4-FFF2-40B4-BE49-F238E27FC236}">
                <a16:creationId xmlns:a16="http://schemas.microsoft.com/office/drawing/2014/main" id="{96BB39FD-54D7-9EAA-6B67-2126C7A6087C}"/>
              </a:ext>
            </a:extLst>
          </p:cNvPr>
          <p:cNvSpPr txBox="1"/>
          <p:nvPr/>
        </p:nvSpPr>
        <p:spPr>
          <a:xfrm>
            <a:off x="676274" y="1123950"/>
            <a:ext cx="7705725" cy="369332"/>
          </a:xfrm>
          <a:prstGeom prst="rect">
            <a:avLst/>
          </a:prstGeom>
          <a:noFill/>
        </p:spPr>
        <p:txBody>
          <a:bodyPr wrap="square" rtlCol="0">
            <a:spAutoFit/>
          </a:bodyPr>
          <a:lstStyle/>
          <a:p>
            <a:r>
              <a:rPr lang="en-AU" dirty="0"/>
              <a:t>See Data Cleaning before proceeding the following code down below. </a:t>
            </a:r>
          </a:p>
        </p:txBody>
      </p:sp>
      <p:pic>
        <p:nvPicPr>
          <p:cNvPr id="10" name="Picture 9">
            <a:extLst>
              <a:ext uri="{FF2B5EF4-FFF2-40B4-BE49-F238E27FC236}">
                <a16:creationId xmlns:a16="http://schemas.microsoft.com/office/drawing/2014/main" id="{EE8D6A2C-9822-F335-0E7A-BDEF7AC08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4" y="1662004"/>
            <a:ext cx="11272658" cy="3811696"/>
          </a:xfrm>
          <a:prstGeom prst="rect">
            <a:avLst/>
          </a:prstGeom>
        </p:spPr>
      </p:pic>
    </p:spTree>
    <p:extLst>
      <p:ext uri="{BB962C8B-B14F-4D97-AF65-F5344CB8AC3E}">
        <p14:creationId xmlns:p14="http://schemas.microsoft.com/office/powerpoint/2010/main" val="3288580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2AA93-3723-B50F-DEFB-53574AA43659}"/>
              </a:ext>
            </a:extLst>
          </p:cNvPr>
          <p:cNvSpPr txBox="1"/>
          <p:nvPr/>
        </p:nvSpPr>
        <p:spPr>
          <a:xfrm>
            <a:off x="897147" y="232697"/>
            <a:ext cx="9670211" cy="646331"/>
          </a:xfrm>
          <a:prstGeom prst="rect">
            <a:avLst/>
          </a:prstGeom>
          <a:noFill/>
        </p:spPr>
        <p:txBody>
          <a:bodyPr wrap="square" rtlCol="0">
            <a:spAutoFit/>
          </a:bodyPr>
          <a:lstStyle/>
          <a:p>
            <a:r>
              <a:rPr lang="en-AU" sz="3600" dirty="0"/>
              <a:t>Data Analysis: Exploratory Data Analysis</a:t>
            </a:r>
          </a:p>
        </p:txBody>
      </p:sp>
      <p:pic>
        <p:nvPicPr>
          <p:cNvPr id="4" name="Picture 3">
            <a:extLst>
              <a:ext uri="{FF2B5EF4-FFF2-40B4-BE49-F238E27FC236}">
                <a16:creationId xmlns:a16="http://schemas.microsoft.com/office/drawing/2014/main" id="{8B71E067-31CE-F9EE-1DE3-CCADF2A65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80" y="1142638"/>
            <a:ext cx="5937520" cy="3494499"/>
          </a:xfrm>
          <a:prstGeom prst="rect">
            <a:avLst/>
          </a:prstGeom>
        </p:spPr>
      </p:pic>
      <p:pic>
        <p:nvPicPr>
          <p:cNvPr id="6" name="Picture 5">
            <a:extLst>
              <a:ext uri="{FF2B5EF4-FFF2-40B4-BE49-F238E27FC236}">
                <a16:creationId xmlns:a16="http://schemas.microsoft.com/office/drawing/2014/main" id="{0B8039CB-434E-BDD1-2A11-BFE374401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42639"/>
            <a:ext cx="5937520" cy="3494499"/>
          </a:xfrm>
          <a:prstGeom prst="rect">
            <a:avLst/>
          </a:prstGeom>
        </p:spPr>
      </p:pic>
      <p:sp>
        <p:nvSpPr>
          <p:cNvPr id="7" name="TextBox 6">
            <a:extLst>
              <a:ext uri="{FF2B5EF4-FFF2-40B4-BE49-F238E27FC236}">
                <a16:creationId xmlns:a16="http://schemas.microsoft.com/office/drawing/2014/main" id="{FEB75F59-DC27-39E2-1CF3-C7F65DE7DCB6}"/>
              </a:ext>
            </a:extLst>
          </p:cNvPr>
          <p:cNvSpPr txBox="1"/>
          <p:nvPr/>
        </p:nvSpPr>
        <p:spPr>
          <a:xfrm>
            <a:off x="388834" y="4637137"/>
            <a:ext cx="4148660" cy="369332"/>
          </a:xfrm>
          <a:prstGeom prst="rect">
            <a:avLst/>
          </a:prstGeom>
          <a:noFill/>
        </p:spPr>
        <p:txBody>
          <a:bodyPr wrap="square" rtlCol="0">
            <a:spAutoFit/>
          </a:bodyPr>
          <a:lstStyle/>
          <a:p>
            <a:r>
              <a:rPr lang="en-AU" dirty="0"/>
              <a:t>Figure 1: Poverty Rate vs. Liveability</a:t>
            </a:r>
          </a:p>
        </p:txBody>
      </p:sp>
      <p:sp>
        <p:nvSpPr>
          <p:cNvPr id="10" name="TextBox 9">
            <a:extLst>
              <a:ext uri="{FF2B5EF4-FFF2-40B4-BE49-F238E27FC236}">
                <a16:creationId xmlns:a16="http://schemas.microsoft.com/office/drawing/2014/main" id="{606AF49E-1C54-6913-33A2-67DAECC8F9DF}"/>
              </a:ext>
            </a:extLst>
          </p:cNvPr>
          <p:cNvSpPr txBox="1"/>
          <p:nvPr/>
        </p:nvSpPr>
        <p:spPr>
          <a:xfrm>
            <a:off x="6299310" y="4585455"/>
            <a:ext cx="3749744" cy="369332"/>
          </a:xfrm>
          <a:prstGeom prst="rect">
            <a:avLst/>
          </a:prstGeom>
          <a:noFill/>
        </p:spPr>
        <p:txBody>
          <a:bodyPr wrap="none" rtlCol="0">
            <a:spAutoFit/>
          </a:bodyPr>
          <a:lstStyle/>
          <a:p>
            <a:r>
              <a:rPr lang="en-AU" dirty="0"/>
              <a:t>Figure 2: Crime Rate vs. Liveability </a:t>
            </a:r>
          </a:p>
        </p:txBody>
      </p:sp>
      <p:sp>
        <p:nvSpPr>
          <p:cNvPr id="11" name="TextBox 10">
            <a:extLst>
              <a:ext uri="{FF2B5EF4-FFF2-40B4-BE49-F238E27FC236}">
                <a16:creationId xmlns:a16="http://schemas.microsoft.com/office/drawing/2014/main" id="{8B36B8A0-2C9D-67FC-F170-5ACCE974A98E}"/>
              </a:ext>
            </a:extLst>
          </p:cNvPr>
          <p:cNvSpPr txBox="1"/>
          <p:nvPr/>
        </p:nvSpPr>
        <p:spPr>
          <a:xfrm>
            <a:off x="665059" y="5530695"/>
            <a:ext cx="9148658" cy="369332"/>
          </a:xfrm>
          <a:prstGeom prst="rect">
            <a:avLst/>
          </a:prstGeom>
          <a:noFill/>
        </p:spPr>
        <p:txBody>
          <a:bodyPr wrap="none" rtlCol="0">
            <a:spAutoFit/>
          </a:bodyPr>
          <a:lstStyle/>
          <a:p>
            <a:r>
              <a:rPr lang="en-AU" dirty="0"/>
              <a:t>For both these figures, there are no outliners in this case in both ends for each level rate.</a:t>
            </a:r>
          </a:p>
        </p:txBody>
      </p:sp>
    </p:spTree>
    <p:extLst>
      <p:ext uri="{BB962C8B-B14F-4D97-AF65-F5344CB8AC3E}">
        <p14:creationId xmlns:p14="http://schemas.microsoft.com/office/powerpoint/2010/main" val="174726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F4D09-0666-FE36-71AE-DCFF473CE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4" y="10"/>
            <a:ext cx="5362149" cy="4296710"/>
          </a:xfrm>
          <a:prstGeom prst="rect">
            <a:avLst/>
          </a:prstGeom>
        </p:spPr>
      </p:pic>
      <p:pic>
        <p:nvPicPr>
          <p:cNvPr id="5" name="Picture 4">
            <a:extLst>
              <a:ext uri="{FF2B5EF4-FFF2-40B4-BE49-F238E27FC236}">
                <a16:creationId xmlns:a16="http://schemas.microsoft.com/office/drawing/2014/main" id="{480CBA0C-E1F2-9868-904D-C205B0358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885" y="0"/>
            <a:ext cx="6916115" cy="2848373"/>
          </a:xfrm>
          <a:prstGeom prst="rect">
            <a:avLst/>
          </a:prstGeom>
        </p:spPr>
      </p:pic>
      <p:sp>
        <p:nvSpPr>
          <p:cNvPr id="6" name="TextBox 5">
            <a:extLst>
              <a:ext uri="{FF2B5EF4-FFF2-40B4-BE49-F238E27FC236}">
                <a16:creationId xmlns:a16="http://schemas.microsoft.com/office/drawing/2014/main" id="{3D6F5CD6-9A54-9E08-16C4-263295527AB1}"/>
              </a:ext>
            </a:extLst>
          </p:cNvPr>
          <p:cNvSpPr txBox="1"/>
          <p:nvPr/>
        </p:nvSpPr>
        <p:spPr>
          <a:xfrm>
            <a:off x="139204" y="4873611"/>
            <a:ext cx="7318029" cy="923330"/>
          </a:xfrm>
          <a:prstGeom prst="rect">
            <a:avLst/>
          </a:prstGeom>
          <a:noFill/>
        </p:spPr>
        <p:txBody>
          <a:bodyPr wrap="none" rtlCol="0">
            <a:spAutoFit/>
          </a:bodyPr>
          <a:lstStyle/>
          <a:p>
            <a:r>
              <a:rPr lang="en-AU" dirty="0"/>
              <a:t>After applying the </a:t>
            </a:r>
            <a:r>
              <a:rPr lang="en-AU" dirty="0" err="1"/>
              <a:t>regplot</a:t>
            </a:r>
            <a:r>
              <a:rPr lang="en-AU" dirty="0"/>
              <a:t> in the seaborn library with the feature Health</a:t>
            </a:r>
          </a:p>
          <a:p>
            <a:r>
              <a:rPr lang="en-AU" dirty="0"/>
              <a:t> shows a strong positive correlation with liveability in comparison </a:t>
            </a:r>
          </a:p>
          <a:p>
            <a:r>
              <a:rPr lang="en-AU" dirty="0"/>
              <a:t>with the other features. </a:t>
            </a:r>
          </a:p>
        </p:txBody>
      </p:sp>
    </p:spTree>
    <p:extLst>
      <p:ext uri="{BB962C8B-B14F-4D97-AF65-F5344CB8AC3E}">
        <p14:creationId xmlns:p14="http://schemas.microsoft.com/office/powerpoint/2010/main" val="2742730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9E4276-CEEC-9DA5-7FE4-20DD61C0DBCA}"/>
              </a:ext>
            </a:extLst>
          </p:cNvPr>
          <p:cNvPicPr>
            <a:picLocks noChangeAspect="1"/>
          </p:cNvPicPr>
          <p:nvPr/>
        </p:nvPicPr>
        <p:blipFill rotWithShape="1">
          <a:blip r:embed="rId2"/>
          <a:srcRect t="15167" b="9833"/>
          <a:stretch/>
        </p:blipFill>
        <p:spPr>
          <a:xfrm>
            <a:off x="20664" y="9688"/>
            <a:ext cx="12171336" cy="6848312"/>
          </a:xfrm>
          <a:prstGeom prst="rect">
            <a:avLst/>
          </a:prstGeom>
        </p:spPr>
      </p:pic>
      <p:sp>
        <p:nvSpPr>
          <p:cNvPr id="7" name="TextBox 6">
            <a:extLst>
              <a:ext uri="{FF2B5EF4-FFF2-40B4-BE49-F238E27FC236}">
                <a16:creationId xmlns:a16="http://schemas.microsoft.com/office/drawing/2014/main" id="{A8B80AFF-874C-E169-58A8-365BAF6105F5}"/>
              </a:ext>
            </a:extLst>
          </p:cNvPr>
          <p:cNvSpPr txBox="1"/>
          <p:nvPr/>
        </p:nvSpPr>
        <p:spPr>
          <a:xfrm>
            <a:off x="774915" y="632525"/>
            <a:ext cx="3595607" cy="830997"/>
          </a:xfrm>
          <a:prstGeom prst="rect">
            <a:avLst/>
          </a:prstGeom>
          <a:noFill/>
        </p:spPr>
        <p:txBody>
          <a:bodyPr wrap="square" rtlCol="0">
            <a:spAutoFit/>
          </a:bodyPr>
          <a:lstStyle/>
          <a:p>
            <a:r>
              <a:rPr lang="en-AU" sz="4800" dirty="0">
                <a:latin typeface="Grandview" panose="020B0502040204020203" pitchFamily="34" charset="0"/>
                <a:cs typeface="Aharoni" panose="02010803020104030203" pitchFamily="2" charset="-79"/>
              </a:rPr>
              <a:t>OUTLINE</a:t>
            </a:r>
          </a:p>
        </p:txBody>
      </p:sp>
      <p:sp>
        <p:nvSpPr>
          <p:cNvPr id="8" name="TextBox 7">
            <a:extLst>
              <a:ext uri="{FF2B5EF4-FFF2-40B4-BE49-F238E27FC236}">
                <a16:creationId xmlns:a16="http://schemas.microsoft.com/office/drawing/2014/main" id="{94B883EF-409B-9CBA-3B42-5CE08D8C9DEF}"/>
              </a:ext>
            </a:extLst>
          </p:cNvPr>
          <p:cNvSpPr txBox="1"/>
          <p:nvPr/>
        </p:nvSpPr>
        <p:spPr>
          <a:xfrm>
            <a:off x="774915" y="1463522"/>
            <a:ext cx="5321085" cy="3108543"/>
          </a:xfrm>
          <a:prstGeom prst="rect">
            <a:avLst/>
          </a:prstGeom>
          <a:noFill/>
        </p:spPr>
        <p:txBody>
          <a:bodyPr wrap="square" rtlCol="0">
            <a:spAutoFit/>
          </a:bodyPr>
          <a:lstStyle/>
          <a:p>
            <a:pPr marL="285750" indent="-285750">
              <a:buFont typeface="Arial" panose="020B0604020202020204" pitchFamily="34" charset="0"/>
              <a:buChar char="•"/>
            </a:pPr>
            <a:r>
              <a:rPr lang="en-AU" sz="2800" dirty="0"/>
              <a:t>Executive Summary</a:t>
            </a:r>
          </a:p>
          <a:p>
            <a:pPr marL="285750" indent="-285750">
              <a:buFont typeface="Arial" panose="020B0604020202020204" pitchFamily="34" charset="0"/>
              <a:buChar char="•"/>
            </a:pPr>
            <a:r>
              <a:rPr lang="en-AU" sz="2800" dirty="0"/>
              <a:t>Introduction</a:t>
            </a:r>
          </a:p>
          <a:p>
            <a:pPr marL="285750" indent="-285750">
              <a:buFont typeface="Arial" panose="020B0604020202020204" pitchFamily="34" charset="0"/>
              <a:buChar char="•"/>
            </a:pPr>
            <a:r>
              <a:rPr lang="en-AU" sz="2800" dirty="0"/>
              <a:t>Methodology</a:t>
            </a:r>
          </a:p>
          <a:p>
            <a:pPr marL="285750" indent="-285750">
              <a:buFont typeface="Arial" panose="020B0604020202020204" pitchFamily="34" charset="0"/>
              <a:buChar char="•"/>
            </a:pPr>
            <a:r>
              <a:rPr lang="en-AU" sz="2800" dirty="0"/>
              <a:t>Data Cleaning  </a:t>
            </a:r>
          </a:p>
          <a:p>
            <a:pPr marL="285750" indent="-285750">
              <a:buFont typeface="Arial" panose="020B0604020202020204" pitchFamily="34" charset="0"/>
              <a:buChar char="•"/>
            </a:pPr>
            <a:r>
              <a:rPr lang="en-AU" sz="2800" dirty="0"/>
              <a:t>Results/Discussion</a:t>
            </a:r>
          </a:p>
          <a:p>
            <a:pPr marL="285750" indent="-285750">
              <a:buFont typeface="Arial" panose="020B0604020202020204" pitchFamily="34" charset="0"/>
              <a:buChar char="•"/>
            </a:pPr>
            <a:r>
              <a:rPr lang="en-AU" sz="2800" dirty="0"/>
              <a:t>Conclusion </a:t>
            </a:r>
          </a:p>
          <a:p>
            <a:pPr marL="285750" indent="-285750">
              <a:buFont typeface="Arial" panose="020B0604020202020204" pitchFamily="34" charset="0"/>
              <a:buChar char="•"/>
            </a:pPr>
            <a:r>
              <a:rPr lang="en-AU" sz="2800" dirty="0"/>
              <a:t>Appendix    </a:t>
            </a:r>
          </a:p>
        </p:txBody>
      </p:sp>
    </p:spTree>
    <p:extLst>
      <p:ext uri="{BB962C8B-B14F-4D97-AF65-F5344CB8AC3E}">
        <p14:creationId xmlns:p14="http://schemas.microsoft.com/office/powerpoint/2010/main" val="866695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3C839-E592-E5EF-B319-89649296141A}"/>
              </a:ext>
            </a:extLst>
          </p:cNvPr>
          <p:cNvSpPr txBox="1"/>
          <p:nvPr/>
        </p:nvSpPr>
        <p:spPr>
          <a:xfrm>
            <a:off x="897147" y="232697"/>
            <a:ext cx="8174331" cy="646331"/>
          </a:xfrm>
          <a:prstGeom prst="rect">
            <a:avLst/>
          </a:prstGeom>
          <a:noFill/>
        </p:spPr>
        <p:txBody>
          <a:bodyPr wrap="square" rtlCol="0">
            <a:spAutoFit/>
          </a:bodyPr>
          <a:lstStyle/>
          <a:p>
            <a:r>
              <a:rPr lang="en-AU" sz="3600" dirty="0"/>
              <a:t>Data Analysis: Model Development </a:t>
            </a:r>
          </a:p>
        </p:txBody>
      </p:sp>
      <p:pic>
        <p:nvPicPr>
          <p:cNvPr id="4" name="Picture 3">
            <a:extLst>
              <a:ext uri="{FF2B5EF4-FFF2-40B4-BE49-F238E27FC236}">
                <a16:creationId xmlns:a16="http://schemas.microsoft.com/office/drawing/2014/main" id="{E71D9BAC-9CD9-FA6E-B740-8B51CFEB3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77" y="1138588"/>
            <a:ext cx="4947522" cy="1991003"/>
          </a:xfrm>
          <a:prstGeom prst="rect">
            <a:avLst/>
          </a:prstGeom>
        </p:spPr>
      </p:pic>
      <p:pic>
        <p:nvPicPr>
          <p:cNvPr id="6" name="Picture 5">
            <a:extLst>
              <a:ext uri="{FF2B5EF4-FFF2-40B4-BE49-F238E27FC236}">
                <a16:creationId xmlns:a16="http://schemas.microsoft.com/office/drawing/2014/main" id="{4CDC257F-1E6E-BC20-826C-B9FA95F33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228" y="786114"/>
            <a:ext cx="6693995" cy="2343477"/>
          </a:xfrm>
          <a:prstGeom prst="rect">
            <a:avLst/>
          </a:prstGeom>
        </p:spPr>
      </p:pic>
      <p:pic>
        <p:nvPicPr>
          <p:cNvPr id="8" name="Picture 7">
            <a:extLst>
              <a:ext uri="{FF2B5EF4-FFF2-40B4-BE49-F238E27FC236}">
                <a16:creationId xmlns:a16="http://schemas.microsoft.com/office/drawing/2014/main" id="{97BB89E2-C26A-F513-DDAB-F19EFB4E9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8" y="3129591"/>
            <a:ext cx="5090179" cy="2589820"/>
          </a:xfrm>
          <a:prstGeom prst="rect">
            <a:avLst/>
          </a:prstGeom>
        </p:spPr>
      </p:pic>
      <p:pic>
        <p:nvPicPr>
          <p:cNvPr id="10" name="Picture 9">
            <a:extLst>
              <a:ext uri="{FF2B5EF4-FFF2-40B4-BE49-F238E27FC236}">
                <a16:creationId xmlns:a16="http://schemas.microsoft.com/office/drawing/2014/main" id="{13833D41-35BA-61B0-CB51-FEED047118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0627" y="3036067"/>
            <a:ext cx="5521516" cy="3035819"/>
          </a:xfrm>
          <a:prstGeom prst="rect">
            <a:avLst/>
          </a:prstGeom>
        </p:spPr>
      </p:pic>
      <p:sp>
        <p:nvSpPr>
          <p:cNvPr id="11" name="TextBox 10">
            <a:extLst>
              <a:ext uri="{FF2B5EF4-FFF2-40B4-BE49-F238E27FC236}">
                <a16:creationId xmlns:a16="http://schemas.microsoft.com/office/drawing/2014/main" id="{278D495D-6484-307C-EE63-063EC910EC59}"/>
              </a:ext>
            </a:extLst>
          </p:cNvPr>
          <p:cNvSpPr txBox="1"/>
          <p:nvPr/>
        </p:nvSpPr>
        <p:spPr>
          <a:xfrm>
            <a:off x="80448" y="5978972"/>
            <a:ext cx="11927304" cy="646331"/>
          </a:xfrm>
          <a:prstGeom prst="rect">
            <a:avLst/>
          </a:prstGeom>
          <a:noFill/>
        </p:spPr>
        <p:txBody>
          <a:bodyPr wrap="none" rtlCol="0">
            <a:spAutoFit/>
          </a:bodyPr>
          <a:lstStyle/>
          <a:p>
            <a:r>
              <a:rPr lang="en-US" b="0" i="0" dirty="0">
                <a:solidFill>
                  <a:srgbClr val="000000"/>
                </a:solidFill>
                <a:effectLst/>
                <a:latin typeface="Helvetica Neue"/>
              </a:rPr>
              <a:t>We can see that the fitted values are reasonably close to the actual values since the two distributions overlap a bit. </a:t>
            </a:r>
          </a:p>
          <a:p>
            <a:r>
              <a:rPr lang="en-US" b="0" i="0" dirty="0">
                <a:solidFill>
                  <a:srgbClr val="000000"/>
                </a:solidFill>
                <a:effectLst/>
                <a:latin typeface="Helvetica Neue"/>
              </a:rPr>
              <a:t>However, there is some room for improvement.</a:t>
            </a:r>
            <a:endParaRPr lang="en-AU" dirty="0"/>
          </a:p>
        </p:txBody>
      </p:sp>
    </p:spTree>
    <p:extLst>
      <p:ext uri="{BB962C8B-B14F-4D97-AF65-F5344CB8AC3E}">
        <p14:creationId xmlns:p14="http://schemas.microsoft.com/office/powerpoint/2010/main" val="147169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40C655-5EE8-AB53-44E7-B27F43D87C5E}"/>
              </a:ext>
            </a:extLst>
          </p:cNvPr>
          <p:cNvSpPr txBox="1"/>
          <p:nvPr/>
        </p:nvSpPr>
        <p:spPr>
          <a:xfrm>
            <a:off x="897147" y="232697"/>
            <a:ext cx="10110159" cy="646331"/>
          </a:xfrm>
          <a:prstGeom prst="rect">
            <a:avLst/>
          </a:prstGeom>
          <a:noFill/>
        </p:spPr>
        <p:txBody>
          <a:bodyPr wrap="square" rtlCol="0">
            <a:spAutoFit/>
          </a:bodyPr>
          <a:lstStyle/>
          <a:p>
            <a:r>
              <a:rPr lang="en-AU" sz="3600" dirty="0"/>
              <a:t>Data Analysis: Model Evaluation and Refinement </a:t>
            </a:r>
          </a:p>
        </p:txBody>
      </p:sp>
      <p:pic>
        <p:nvPicPr>
          <p:cNvPr id="4" name="Picture 3">
            <a:extLst>
              <a:ext uri="{FF2B5EF4-FFF2-40B4-BE49-F238E27FC236}">
                <a16:creationId xmlns:a16="http://schemas.microsoft.com/office/drawing/2014/main" id="{74B1F1FC-69FE-EF04-F6FF-E6CFE02C6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05" y="1104666"/>
            <a:ext cx="5137695" cy="4504882"/>
          </a:xfrm>
          <a:prstGeom prst="rect">
            <a:avLst/>
          </a:prstGeom>
        </p:spPr>
      </p:pic>
      <p:pic>
        <p:nvPicPr>
          <p:cNvPr id="6" name="Picture 5">
            <a:extLst>
              <a:ext uri="{FF2B5EF4-FFF2-40B4-BE49-F238E27FC236}">
                <a16:creationId xmlns:a16="http://schemas.microsoft.com/office/drawing/2014/main" id="{57E79D19-DBAE-8985-79AA-BE67C9722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483" y="1032773"/>
            <a:ext cx="5262768" cy="4648668"/>
          </a:xfrm>
          <a:prstGeom prst="rect">
            <a:avLst/>
          </a:prstGeom>
        </p:spPr>
      </p:pic>
      <p:sp>
        <p:nvSpPr>
          <p:cNvPr id="9" name="TextBox 8">
            <a:extLst>
              <a:ext uri="{FF2B5EF4-FFF2-40B4-BE49-F238E27FC236}">
                <a16:creationId xmlns:a16="http://schemas.microsoft.com/office/drawing/2014/main" id="{06C154C3-5259-5C49-3AF3-47766A3CAC60}"/>
              </a:ext>
            </a:extLst>
          </p:cNvPr>
          <p:cNvSpPr txBox="1"/>
          <p:nvPr/>
        </p:nvSpPr>
        <p:spPr>
          <a:xfrm>
            <a:off x="490008" y="5753334"/>
            <a:ext cx="10648950" cy="646331"/>
          </a:xfrm>
          <a:prstGeom prst="rect">
            <a:avLst/>
          </a:prstGeom>
          <a:noFill/>
        </p:spPr>
        <p:txBody>
          <a:bodyPr wrap="square">
            <a:spAutoFit/>
          </a:bodyPr>
          <a:lstStyle/>
          <a:p>
            <a:r>
              <a:rPr lang="en-AU" dirty="0"/>
              <a:t>features = ['Parkland’, 'Shopping’, 'Schools’, 'Transport’, 'Walkability ','Health ','Density_(per km2)','MEDIAN_PRICE_HOUSE','MEDIAN_PRICE_UNIT']</a:t>
            </a:r>
          </a:p>
        </p:txBody>
      </p:sp>
    </p:spTree>
    <p:extLst>
      <p:ext uri="{BB962C8B-B14F-4D97-AF65-F5344CB8AC3E}">
        <p14:creationId xmlns:p14="http://schemas.microsoft.com/office/powerpoint/2010/main" val="369900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10089-00AB-BA90-2031-E284288D1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3" y="104776"/>
            <a:ext cx="4934472" cy="4124324"/>
          </a:xfrm>
          <a:prstGeom prst="rect">
            <a:avLst/>
          </a:prstGeom>
        </p:spPr>
      </p:pic>
      <p:pic>
        <p:nvPicPr>
          <p:cNvPr id="5" name="Picture 4">
            <a:extLst>
              <a:ext uri="{FF2B5EF4-FFF2-40B4-BE49-F238E27FC236}">
                <a16:creationId xmlns:a16="http://schemas.microsoft.com/office/drawing/2014/main" id="{21A97EA2-A714-CAEF-BAA0-E0691E22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296" y="104776"/>
            <a:ext cx="6920501" cy="3533326"/>
          </a:xfrm>
          <a:prstGeom prst="rect">
            <a:avLst/>
          </a:prstGeom>
        </p:spPr>
      </p:pic>
      <p:sp>
        <p:nvSpPr>
          <p:cNvPr id="6" name="TextBox 5">
            <a:extLst>
              <a:ext uri="{FF2B5EF4-FFF2-40B4-BE49-F238E27FC236}">
                <a16:creationId xmlns:a16="http://schemas.microsoft.com/office/drawing/2014/main" id="{8C663153-D178-E3F3-EE8A-29D07E0DC649}"/>
              </a:ext>
            </a:extLst>
          </p:cNvPr>
          <p:cNvSpPr txBox="1"/>
          <p:nvPr/>
        </p:nvSpPr>
        <p:spPr>
          <a:xfrm>
            <a:off x="557464" y="4543425"/>
            <a:ext cx="9257663" cy="369332"/>
          </a:xfrm>
          <a:prstGeom prst="rect">
            <a:avLst/>
          </a:prstGeom>
          <a:noFill/>
        </p:spPr>
        <p:txBody>
          <a:bodyPr wrap="none" rtlCol="0">
            <a:spAutoFit/>
          </a:bodyPr>
          <a:lstStyle/>
          <a:p>
            <a:r>
              <a:rPr lang="en-AU" dirty="0"/>
              <a:t>Overall, increasing the order gets worse for the model to fit this may be due to overfitting.  </a:t>
            </a:r>
          </a:p>
        </p:txBody>
      </p:sp>
    </p:spTree>
    <p:extLst>
      <p:ext uri="{BB962C8B-B14F-4D97-AF65-F5344CB8AC3E}">
        <p14:creationId xmlns:p14="http://schemas.microsoft.com/office/powerpoint/2010/main" val="53210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465399-90E2-8EA5-89C3-28AC7E9067B8}"/>
              </a:ext>
            </a:extLst>
          </p:cNvPr>
          <p:cNvSpPr txBox="1"/>
          <p:nvPr/>
        </p:nvSpPr>
        <p:spPr>
          <a:xfrm>
            <a:off x="504825" y="142875"/>
            <a:ext cx="4661854" cy="769441"/>
          </a:xfrm>
          <a:prstGeom prst="rect">
            <a:avLst/>
          </a:prstGeom>
          <a:noFill/>
        </p:spPr>
        <p:txBody>
          <a:bodyPr wrap="none" rtlCol="0">
            <a:spAutoFit/>
          </a:bodyPr>
          <a:lstStyle/>
          <a:p>
            <a:r>
              <a:rPr lang="en-AU" sz="4400" dirty="0"/>
              <a:t>Ridge Regression </a:t>
            </a:r>
          </a:p>
        </p:txBody>
      </p:sp>
      <p:pic>
        <p:nvPicPr>
          <p:cNvPr id="4" name="Picture 3">
            <a:extLst>
              <a:ext uri="{FF2B5EF4-FFF2-40B4-BE49-F238E27FC236}">
                <a16:creationId xmlns:a16="http://schemas.microsoft.com/office/drawing/2014/main" id="{91121114-BCB0-5E6E-A854-265FD375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0486"/>
            <a:ext cx="5944430" cy="4934639"/>
          </a:xfrm>
          <a:prstGeom prst="rect">
            <a:avLst/>
          </a:prstGeom>
        </p:spPr>
      </p:pic>
      <p:sp>
        <p:nvSpPr>
          <p:cNvPr id="5" name="TextBox 4">
            <a:extLst>
              <a:ext uri="{FF2B5EF4-FFF2-40B4-BE49-F238E27FC236}">
                <a16:creationId xmlns:a16="http://schemas.microsoft.com/office/drawing/2014/main" id="{917D88FF-7BCC-03C0-CA89-D2A9FC33D240}"/>
              </a:ext>
            </a:extLst>
          </p:cNvPr>
          <p:cNvSpPr txBox="1"/>
          <p:nvPr/>
        </p:nvSpPr>
        <p:spPr>
          <a:xfrm>
            <a:off x="6018772" y="2428875"/>
            <a:ext cx="4573028" cy="2031325"/>
          </a:xfrm>
          <a:prstGeom prst="rect">
            <a:avLst/>
          </a:prstGeom>
          <a:noFill/>
        </p:spPr>
        <p:txBody>
          <a:bodyPr wrap="square" rtlCol="0">
            <a:spAutoFit/>
          </a:bodyPr>
          <a:lstStyle/>
          <a:p>
            <a:r>
              <a:rPr lang="en-AU" dirty="0"/>
              <a:t>Here, we set the alpha level to 0.1. Our aim is to</a:t>
            </a:r>
          </a:p>
          <a:p>
            <a:r>
              <a:rPr lang="en-AU" dirty="0"/>
              <a:t>Minimize the test error for R^2. In this case we see that the training</a:t>
            </a:r>
          </a:p>
          <a:p>
            <a:r>
              <a:rPr lang="en-AU" dirty="0"/>
              <a:t>data stays at 0.981 while the test data is at 0.128. To compare liveability vs. features in the model with degree of 2. </a:t>
            </a:r>
          </a:p>
        </p:txBody>
      </p:sp>
    </p:spTree>
    <p:extLst>
      <p:ext uri="{BB962C8B-B14F-4D97-AF65-F5344CB8AC3E}">
        <p14:creationId xmlns:p14="http://schemas.microsoft.com/office/powerpoint/2010/main" val="678074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824135-A790-6094-B33E-C1C349948FB1}"/>
              </a:ext>
            </a:extLst>
          </p:cNvPr>
          <p:cNvSpPr txBox="1"/>
          <p:nvPr/>
        </p:nvSpPr>
        <p:spPr>
          <a:xfrm>
            <a:off x="676275" y="285750"/>
            <a:ext cx="2581156" cy="646331"/>
          </a:xfrm>
          <a:prstGeom prst="rect">
            <a:avLst/>
          </a:prstGeom>
          <a:noFill/>
        </p:spPr>
        <p:txBody>
          <a:bodyPr wrap="none" rtlCol="0">
            <a:spAutoFit/>
          </a:bodyPr>
          <a:lstStyle/>
          <a:p>
            <a:r>
              <a:rPr lang="en-AU" sz="3600" dirty="0"/>
              <a:t>Grid Search</a:t>
            </a:r>
          </a:p>
        </p:txBody>
      </p:sp>
      <p:pic>
        <p:nvPicPr>
          <p:cNvPr id="4" name="Picture 3">
            <a:extLst>
              <a:ext uri="{FF2B5EF4-FFF2-40B4-BE49-F238E27FC236}">
                <a16:creationId xmlns:a16="http://schemas.microsoft.com/office/drawing/2014/main" id="{D43D1688-529E-9CB4-C099-023D0A43F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 y="817781"/>
            <a:ext cx="4482342" cy="5581650"/>
          </a:xfrm>
          <a:prstGeom prst="rect">
            <a:avLst/>
          </a:prstGeom>
        </p:spPr>
      </p:pic>
    </p:spTree>
    <p:extLst>
      <p:ext uri="{BB962C8B-B14F-4D97-AF65-F5344CB8AC3E}">
        <p14:creationId xmlns:p14="http://schemas.microsoft.com/office/powerpoint/2010/main" val="104882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ECA4CE-C05C-BE01-06E3-0744FFC1FA99}"/>
              </a:ext>
            </a:extLst>
          </p:cNvPr>
          <p:cNvSpPr txBox="1"/>
          <p:nvPr/>
        </p:nvSpPr>
        <p:spPr>
          <a:xfrm>
            <a:off x="278022" y="232697"/>
            <a:ext cx="8174331" cy="646331"/>
          </a:xfrm>
          <a:prstGeom prst="rect">
            <a:avLst/>
          </a:prstGeom>
          <a:noFill/>
        </p:spPr>
        <p:txBody>
          <a:bodyPr wrap="square" rtlCol="0">
            <a:spAutoFit/>
          </a:bodyPr>
          <a:lstStyle/>
          <a:p>
            <a:r>
              <a:rPr lang="en-AU" sz="3600" dirty="0"/>
              <a:t>Data Visualisation: Generating the Map</a:t>
            </a:r>
          </a:p>
        </p:txBody>
      </p:sp>
      <p:sp>
        <p:nvSpPr>
          <p:cNvPr id="5" name="TextBox 4">
            <a:extLst>
              <a:ext uri="{FF2B5EF4-FFF2-40B4-BE49-F238E27FC236}">
                <a16:creationId xmlns:a16="http://schemas.microsoft.com/office/drawing/2014/main" id="{82ACF10B-7A59-1ACE-449A-7FFFFE19879D}"/>
              </a:ext>
            </a:extLst>
          </p:cNvPr>
          <p:cNvSpPr txBox="1"/>
          <p:nvPr/>
        </p:nvSpPr>
        <p:spPr>
          <a:xfrm>
            <a:off x="278022" y="5165478"/>
            <a:ext cx="11161502" cy="1200329"/>
          </a:xfrm>
          <a:prstGeom prst="rect">
            <a:avLst/>
          </a:prstGeom>
          <a:noFill/>
        </p:spPr>
        <p:txBody>
          <a:bodyPr wrap="square" rtlCol="0">
            <a:spAutoFit/>
          </a:bodyPr>
          <a:lstStyle/>
          <a:p>
            <a:r>
              <a:rPr lang="en-US" b="0" i="0" dirty="0">
                <a:solidFill>
                  <a:srgbClr val="000000"/>
                </a:solidFill>
                <a:effectLst/>
                <a:latin typeface="Helvetica Neue"/>
              </a:rPr>
              <a:t>Notice how when you zoom out all the way, all markers are grouped into one cluster, the global cluster, of 50 markers or suburbs, which is the total number of suburbs in our data-frame. Once you start zooming in,</a:t>
            </a:r>
          </a:p>
          <a:p>
            <a:r>
              <a:rPr lang="en-US" b="0" i="0" dirty="0">
                <a:solidFill>
                  <a:srgbClr val="000000"/>
                </a:solidFill>
                <a:effectLst/>
                <a:latin typeface="Helvetica Neue"/>
              </a:rPr>
              <a:t> the global cluster will start breaking up into smaller clusters. Zooming in all the way will result in individual markers.</a:t>
            </a:r>
            <a:endParaRPr lang="en-AU" dirty="0"/>
          </a:p>
        </p:txBody>
      </p:sp>
      <p:pic>
        <p:nvPicPr>
          <p:cNvPr id="7" name="Picture 6">
            <a:extLst>
              <a:ext uri="{FF2B5EF4-FFF2-40B4-BE49-F238E27FC236}">
                <a16:creationId xmlns:a16="http://schemas.microsoft.com/office/drawing/2014/main" id="{190764E2-05B1-C24E-862A-F1FC85969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850" y="879028"/>
            <a:ext cx="4724399" cy="3810200"/>
          </a:xfrm>
          <a:prstGeom prst="rect">
            <a:avLst/>
          </a:prstGeom>
        </p:spPr>
      </p:pic>
    </p:spTree>
    <p:extLst>
      <p:ext uri="{BB962C8B-B14F-4D97-AF65-F5344CB8AC3E}">
        <p14:creationId xmlns:p14="http://schemas.microsoft.com/office/powerpoint/2010/main" val="52542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4DF92-2356-EF2F-9929-58702F82C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57" y="780762"/>
            <a:ext cx="4248443" cy="3686464"/>
          </a:xfrm>
          <a:prstGeom prst="rect">
            <a:avLst/>
          </a:prstGeom>
        </p:spPr>
      </p:pic>
      <p:pic>
        <p:nvPicPr>
          <p:cNvPr id="5" name="Picture 4">
            <a:extLst>
              <a:ext uri="{FF2B5EF4-FFF2-40B4-BE49-F238E27FC236}">
                <a16:creationId xmlns:a16="http://schemas.microsoft.com/office/drawing/2014/main" id="{8B00066C-ED33-20E9-811F-46CD1F1E9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325" y="960976"/>
            <a:ext cx="4539188" cy="3506250"/>
          </a:xfrm>
          <a:prstGeom prst="rect">
            <a:avLst/>
          </a:prstGeom>
        </p:spPr>
      </p:pic>
      <p:sp>
        <p:nvSpPr>
          <p:cNvPr id="6" name="TextBox 5">
            <a:extLst>
              <a:ext uri="{FF2B5EF4-FFF2-40B4-BE49-F238E27FC236}">
                <a16:creationId xmlns:a16="http://schemas.microsoft.com/office/drawing/2014/main" id="{C3A48A85-BC83-AE3E-6E82-4D8E02340CD1}"/>
              </a:ext>
            </a:extLst>
          </p:cNvPr>
          <p:cNvSpPr txBox="1"/>
          <p:nvPr/>
        </p:nvSpPr>
        <p:spPr>
          <a:xfrm>
            <a:off x="475957" y="304800"/>
            <a:ext cx="4822154" cy="369332"/>
          </a:xfrm>
          <a:prstGeom prst="rect">
            <a:avLst/>
          </a:prstGeom>
          <a:noFill/>
        </p:spPr>
        <p:txBody>
          <a:bodyPr wrap="none" rtlCol="0">
            <a:spAutoFit/>
          </a:bodyPr>
          <a:lstStyle/>
          <a:p>
            <a:r>
              <a:rPr lang="en-AU" b="1" dirty="0"/>
              <a:t>Suburbs with different levels of CRIME RATES</a:t>
            </a:r>
          </a:p>
        </p:txBody>
      </p:sp>
      <p:sp>
        <p:nvSpPr>
          <p:cNvPr id="7" name="TextBox 6">
            <a:extLst>
              <a:ext uri="{FF2B5EF4-FFF2-40B4-BE49-F238E27FC236}">
                <a16:creationId xmlns:a16="http://schemas.microsoft.com/office/drawing/2014/main" id="{8C7DFD4B-E143-4947-4457-01E4CA7099C3}"/>
              </a:ext>
            </a:extLst>
          </p:cNvPr>
          <p:cNvSpPr txBox="1"/>
          <p:nvPr/>
        </p:nvSpPr>
        <p:spPr>
          <a:xfrm>
            <a:off x="475957" y="4905375"/>
            <a:ext cx="8810918" cy="923330"/>
          </a:xfrm>
          <a:prstGeom prst="rect">
            <a:avLst/>
          </a:prstGeom>
          <a:noFill/>
        </p:spPr>
        <p:txBody>
          <a:bodyPr wrap="square" rtlCol="0">
            <a:spAutoFit/>
          </a:bodyPr>
          <a:lstStyle/>
          <a:p>
            <a:r>
              <a:rPr lang="en-AU" dirty="0"/>
              <a:t>Where HIGH is red, AVERAGE is blue and LOW is green. It is safe to assume that near the costal area of St Kilda and less denier suburbs outside of Melbourne Urban areas are much safer overall. </a:t>
            </a:r>
          </a:p>
        </p:txBody>
      </p:sp>
    </p:spTree>
    <p:extLst>
      <p:ext uri="{BB962C8B-B14F-4D97-AF65-F5344CB8AC3E}">
        <p14:creationId xmlns:p14="http://schemas.microsoft.com/office/powerpoint/2010/main" val="426111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9938E5-D59E-9665-2E2F-F891970E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8" y="645557"/>
            <a:ext cx="5104987" cy="4164568"/>
          </a:xfrm>
          <a:prstGeom prst="rect">
            <a:avLst/>
          </a:prstGeom>
        </p:spPr>
      </p:pic>
      <p:sp>
        <p:nvSpPr>
          <p:cNvPr id="6" name="TextBox 5">
            <a:extLst>
              <a:ext uri="{FF2B5EF4-FFF2-40B4-BE49-F238E27FC236}">
                <a16:creationId xmlns:a16="http://schemas.microsoft.com/office/drawing/2014/main" id="{520AF487-BA04-970F-D707-CF0BDA110233}"/>
              </a:ext>
            </a:extLst>
          </p:cNvPr>
          <p:cNvSpPr txBox="1"/>
          <p:nvPr/>
        </p:nvSpPr>
        <p:spPr>
          <a:xfrm>
            <a:off x="85358" y="171450"/>
            <a:ext cx="5104987" cy="369332"/>
          </a:xfrm>
          <a:prstGeom prst="rect">
            <a:avLst/>
          </a:prstGeom>
          <a:noFill/>
        </p:spPr>
        <p:txBody>
          <a:bodyPr wrap="none" rtlCol="0">
            <a:spAutoFit/>
          </a:bodyPr>
          <a:lstStyle/>
          <a:p>
            <a:r>
              <a:rPr lang="en-AU" b="1" dirty="0"/>
              <a:t>Suburbs with different levels of POVERTY RATES</a:t>
            </a:r>
          </a:p>
        </p:txBody>
      </p:sp>
      <p:pic>
        <p:nvPicPr>
          <p:cNvPr id="8" name="Picture 7">
            <a:extLst>
              <a:ext uri="{FF2B5EF4-FFF2-40B4-BE49-F238E27FC236}">
                <a16:creationId xmlns:a16="http://schemas.microsoft.com/office/drawing/2014/main" id="{25DAE5EC-C1B2-8D48-C69B-87462C566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1768627"/>
            <a:ext cx="4858405" cy="2936723"/>
          </a:xfrm>
          <a:prstGeom prst="rect">
            <a:avLst/>
          </a:prstGeom>
        </p:spPr>
      </p:pic>
      <p:sp>
        <p:nvSpPr>
          <p:cNvPr id="11" name="TextBox 10">
            <a:extLst>
              <a:ext uri="{FF2B5EF4-FFF2-40B4-BE49-F238E27FC236}">
                <a16:creationId xmlns:a16="http://schemas.microsoft.com/office/drawing/2014/main" id="{53D43671-2A9F-27D4-262E-CDCB97197E54}"/>
              </a:ext>
            </a:extLst>
          </p:cNvPr>
          <p:cNvSpPr txBox="1"/>
          <p:nvPr/>
        </p:nvSpPr>
        <p:spPr>
          <a:xfrm>
            <a:off x="176259" y="5012114"/>
            <a:ext cx="11765261" cy="646331"/>
          </a:xfrm>
          <a:prstGeom prst="rect">
            <a:avLst/>
          </a:prstGeom>
          <a:noFill/>
        </p:spPr>
        <p:txBody>
          <a:bodyPr wrap="square">
            <a:spAutoFit/>
          </a:bodyPr>
          <a:lstStyle/>
          <a:p>
            <a:r>
              <a:rPr lang="en-AU" dirty="0"/>
              <a:t>For poverty rates we notice there are low and average rates are effected in these suburbs close or away from the City of Melbourne. Due to the overall economic growth and access in modern technology, infrastructure, healthcare.   </a:t>
            </a:r>
          </a:p>
        </p:txBody>
      </p:sp>
    </p:spTree>
    <p:extLst>
      <p:ext uri="{BB962C8B-B14F-4D97-AF65-F5344CB8AC3E}">
        <p14:creationId xmlns:p14="http://schemas.microsoft.com/office/powerpoint/2010/main" val="2395183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DFDC4-F72D-E2C3-488E-34A2C90A06AE}"/>
              </a:ext>
            </a:extLst>
          </p:cNvPr>
          <p:cNvSpPr txBox="1"/>
          <p:nvPr/>
        </p:nvSpPr>
        <p:spPr>
          <a:xfrm>
            <a:off x="897147" y="232697"/>
            <a:ext cx="8174331" cy="646331"/>
          </a:xfrm>
          <a:prstGeom prst="rect">
            <a:avLst/>
          </a:prstGeom>
          <a:noFill/>
        </p:spPr>
        <p:txBody>
          <a:bodyPr wrap="square" rtlCol="0">
            <a:spAutoFit/>
          </a:bodyPr>
          <a:lstStyle/>
          <a:p>
            <a:r>
              <a:rPr lang="en-AU" sz="3600" dirty="0"/>
              <a:t>Data Visualisation: </a:t>
            </a:r>
            <a:r>
              <a:rPr lang="en-AU" sz="3600" dirty="0" err="1"/>
              <a:t>Plotly</a:t>
            </a:r>
            <a:r>
              <a:rPr lang="en-AU" sz="3600" dirty="0"/>
              <a:t> Charts</a:t>
            </a:r>
          </a:p>
        </p:txBody>
      </p:sp>
      <p:sp>
        <p:nvSpPr>
          <p:cNvPr id="3" name="TextBox 2">
            <a:extLst>
              <a:ext uri="{FF2B5EF4-FFF2-40B4-BE49-F238E27FC236}">
                <a16:creationId xmlns:a16="http://schemas.microsoft.com/office/drawing/2014/main" id="{3D841196-EA1A-51C0-6673-81A617FBF114}"/>
              </a:ext>
            </a:extLst>
          </p:cNvPr>
          <p:cNvSpPr txBox="1"/>
          <p:nvPr/>
        </p:nvSpPr>
        <p:spPr>
          <a:xfrm>
            <a:off x="7452055" y="481461"/>
            <a:ext cx="1339520" cy="369332"/>
          </a:xfrm>
          <a:prstGeom prst="rect">
            <a:avLst/>
          </a:prstGeom>
          <a:noFill/>
        </p:spPr>
        <p:txBody>
          <a:bodyPr wrap="square" rtlCol="0">
            <a:spAutoFit/>
          </a:bodyPr>
          <a:lstStyle/>
          <a:p>
            <a:r>
              <a:rPr lang="en-AU" b="1" dirty="0"/>
              <a:t>Box-Plots</a:t>
            </a:r>
          </a:p>
        </p:txBody>
      </p:sp>
      <p:sp>
        <p:nvSpPr>
          <p:cNvPr id="13" name="TextBox 12">
            <a:extLst>
              <a:ext uri="{FF2B5EF4-FFF2-40B4-BE49-F238E27FC236}">
                <a16:creationId xmlns:a16="http://schemas.microsoft.com/office/drawing/2014/main" id="{7F6F6E0E-4519-BC50-DE10-0935144244B4}"/>
              </a:ext>
            </a:extLst>
          </p:cNvPr>
          <p:cNvSpPr txBox="1"/>
          <p:nvPr/>
        </p:nvSpPr>
        <p:spPr>
          <a:xfrm>
            <a:off x="2986715" y="850793"/>
            <a:ext cx="3109285" cy="1477328"/>
          </a:xfrm>
          <a:prstGeom prst="rect">
            <a:avLst/>
          </a:prstGeom>
          <a:noFill/>
        </p:spPr>
        <p:txBody>
          <a:bodyPr wrap="square" rtlCol="0">
            <a:spAutoFit/>
          </a:bodyPr>
          <a:lstStyle/>
          <a:p>
            <a:r>
              <a:rPr lang="en-AU" dirty="0"/>
              <a:t>There is a linear relationship between Healthcare centres</a:t>
            </a:r>
          </a:p>
          <a:p>
            <a:r>
              <a:rPr lang="en-AU" dirty="0"/>
              <a:t>and Life Liveability. Where Urban areas have a lot more </a:t>
            </a:r>
          </a:p>
          <a:p>
            <a:r>
              <a:rPr lang="en-AU" dirty="0"/>
              <a:t>Compare to Suburban areas. </a:t>
            </a:r>
          </a:p>
        </p:txBody>
      </p:sp>
      <p:sp>
        <p:nvSpPr>
          <p:cNvPr id="14" name="TextBox 13">
            <a:extLst>
              <a:ext uri="{FF2B5EF4-FFF2-40B4-BE49-F238E27FC236}">
                <a16:creationId xmlns:a16="http://schemas.microsoft.com/office/drawing/2014/main" id="{7B50ACBA-A2B5-0BD8-4B5C-6DB93659F9C5}"/>
              </a:ext>
            </a:extLst>
          </p:cNvPr>
          <p:cNvSpPr txBox="1"/>
          <p:nvPr/>
        </p:nvSpPr>
        <p:spPr>
          <a:xfrm>
            <a:off x="3118494" y="2992473"/>
            <a:ext cx="3625137" cy="2862322"/>
          </a:xfrm>
          <a:prstGeom prst="rect">
            <a:avLst/>
          </a:prstGeom>
          <a:noFill/>
        </p:spPr>
        <p:txBody>
          <a:bodyPr wrap="square" rtlCol="0">
            <a:spAutoFit/>
          </a:bodyPr>
          <a:lstStyle/>
          <a:p>
            <a:r>
              <a:rPr lang="en-AU" dirty="0"/>
              <a:t>There is no relationship or correlation between Transportation and Parking. Since transportation and parking is hard to access in rural areas compared to Urban areas becomes an issue due to added remote parking spaces and increase requirements on roads to avoid traffic congestion. </a:t>
            </a:r>
          </a:p>
        </p:txBody>
      </p:sp>
      <p:sp>
        <p:nvSpPr>
          <p:cNvPr id="16" name="TextBox 15">
            <a:extLst>
              <a:ext uri="{FF2B5EF4-FFF2-40B4-BE49-F238E27FC236}">
                <a16:creationId xmlns:a16="http://schemas.microsoft.com/office/drawing/2014/main" id="{30C18A53-BE7A-982A-5211-DC34C0D943A0}"/>
              </a:ext>
            </a:extLst>
          </p:cNvPr>
          <p:cNvSpPr txBox="1"/>
          <p:nvPr/>
        </p:nvSpPr>
        <p:spPr>
          <a:xfrm>
            <a:off x="6829785" y="5058458"/>
            <a:ext cx="5562600" cy="1754326"/>
          </a:xfrm>
          <a:prstGeom prst="rect">
            <a:avLst/>
          </a:prstGeom>
          <a:noFill/>
        </p:spPr>
        <p:txBody>
          <a:bodyPr wrap="square">
            <a:spAutoFit/>
          </a:bodyPr>
          <a:lstStyle/>
          <a:p>
            <a:r>
              <a:rPr lang="en-AU" dirty="0"/>
              <a:t>There is no relationship or correlation between Walkability vs. Transportation. Since different kind of transportation such as trains, buses, taxis compared to able to commute by foot. Since it should not be an issue in Urban areas and Suburban areas that not in Melbourne help avoid costs in transportation. </a:t>
            </a:r>
          </a:p>
        </p:txBody>
      </p:sp>
      <p:pic>
        <p:nvPicPr>
          <p:cNvPr id="18" name="Picture 17">
            <a:extLst>
              <a:ext uri="{FF2B5EF4-FFF2-40B4-BE49-F238E27FC236}">
                <a16:creationId xmlns:a16="http://schemas.microsoft.com/office/drawing/2014/main" id="{9123E57B-1B33-C3FD-8DA4-E3AFAB1C2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0" y="815984"/>
            <a:ext cx="2961066" cy="2306968"/>
          </a:xfrm>
          <a:prstGeom prst="rect">
            <a:avLst/>
          </a:prstGeom>
        </p:spPr>
      </p:pic>
      <p:pic>
        <p:nvPicPr>
          <p:cNvPr id="19" name="Picture 18">
            <a:extLst>
              <a:ext uri="{FF2B5EF4-FFF2-40B4-BE49-F238E27FC236}">
                <a16:creationId xmlns:a16="http://schemas.microsoft.com/office/drawing/2014/main" id="{D121E47E-6C68-DC17-CDB6-9389574E0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82" y="3072113"/>
            <a:ext cx="2969109" cy="2533075"/>
          </a:xfrm>
          <a:prstGeom prst="rect">
            <a:avLst/>
          </a:prstGeom>
        </p:spPr>
      </p:pic>
      <p:pic>
        <p:nvPicPr>
          <p:cNvPr id="20" name="Picture 19">
            <a:extLst>
              <a:ext uri="{FF2B5EF4-FFF2-40B4-BE49-F238E27FC236}">
                <a16:creationId xmlns:a16="http://schemas.microsoft.com/office/drawing/2014/main" id="{68FD6958-5FD6-195E-EAE1-31378320C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003" y="1848896"/>
            <a:ext cx="3625137" cy="3169054"/>
          </a:xfrm>
          <a:prstGeom prst="rect">
            <a:avLst/>
          </a:prstGeom>
        </p:spPr>
      </p:pic>
    </p:spTree>
    <p:extLst>
      <p:ext uri="{BB962C8B-B14F-4D97-AF65-F5344CB8AC3E}">
        <p14:creationId xmlns:p14="http://schemas.microsoft.com/office/powerpoint/2010/main" val="482471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7ED434B-8CAA-2827-0C5C-353FE7E96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903" y="59848"/>
            <a:ext cx="4188341" cy="3248076"/>
          </a:xfrm>
          <a:prstGeom prst="rect">
            <a:avLst/>
          </a:prstGeom>
        </p:spPr>
      </p:pic>
      <p:sp>
        <p:nvSpPr>
          <p:cNvPr id="15" name="TextBox 14">
            <a:extLst>
              <a:ext uri="{FF2B5EF4-FFF2-40B4-BE49-F238E27FC236}">
                <a16:creationId xmlns:a16="http://schemas.microsoft.com/office/drawing/2014/main" id="{2DA1AED4-60C8-F7DA-7710-8FA7875F3FB9}"/>
              </a:ext>
            </a:extLst>
          </p:cNvPr>
          <p:cNvSpPr txBox="1"/>
          <p:nvPr/>
        </p:nvSpPr>
        <p:spPr>
          <a:xfrm>
            <a:off x="4093450" y="224902"/>
            <a:ext cx="3729453" cy="2031325"/>
          </a:xfrm>
          <a:prstGeom prst="rect">
            <a:avLst/>
          </a:prstGeom>
          <a:noFill/>
        </p:spPr>
        <p:txBody>
          <a:bodyPr wrap="square" rtlCol="0">
            <a:spAutoFit/>
          </a:bodyPr>
          <a:lstStyle/>
          <a:p>
            <a:r>
              <a:rPr lang="en-AU" dirty="0"/>
              <a:t>Transportation seems very decent </a:t>
            </a:r>
          </a:p>
          <a:p>
            <a:r>
              <a:rPr lang="en-AU" dirty="0"/>
              <a:t>since we depend on Life liveability. To save time and improve health, cultural development and the environment. Since Urban areas are improved better compared to some Suburban Areas. </a:t>
            </a:r>
          </a:p>
        </p:txBody>
      </p:sp>
      <p:sp>
        <p:nvSpPr>
          <p:cNvPr id="16" name="TextBox 15">
            <a:extLst>
              <a:ext uri="{FF2B5EF4-FFF2-40B4-BE49-F238E27FC236}">
                <a16:creationId xmlns:a16="http://schemas.microsoft.com/office/drawing/2014/main" id="{A59F81F7-97DE-D8AD-733A-D9896891C12A}"/>
              </a:ext>
            </a:extLst>
          </p:cNvPr>
          <p:cNvSpPr txBox="1"/>
          <p:nvPr/>
        </p:nvSpPr>
        <p:spPr>
          <a:xfrm>
            <a:off x="4203514" y="3450567"/>
            <a:ext cx="3249709" cy="2585323"/>
          </a:xfrm>
          <a:prstGeom prst="rect">
            <a:avLst/>
          </a:prstGeom>
          <a:noFill/>
        </p:spPr>
        <p:txBody>
          <a:bodyPr wrap="square" rtlCol="0">
            <a:spAutoFit/>
          </a:bodyPr>
          <a:lstStyle/>
          <a:p>
            <a:r>
              <a:rPr lang="en-AU" dirty="0"/>
              <a:t>Walkability in some Suburban areas are </a:t>
            </a:r>
          </a:p>
          <a:p>
            <a:r>
              <a:rPr lang="en-AU" dirty="0"/>
              <a:t>scored low due to the neighbourhood they </a:t>
            </a:r>
          </a:p>
          <a:p>
            <a:r>
              <a:rPr lang="en-AU" dirty="0"/>
              <a:t>are currently living in. Whereas in Urban Areas </a:t>
            </a:r>
          </a:p>
          <a:p>
            <a:r>
              <a:rPr lang="en-AU" dirty="0"/>
              <a:t>scored at least 6.6 to 10 seems to be decent depending </a:t>
            </a:r>
          </a:p>
          <a:p>
            <a:r>
              <a:rPr lang="en-AU" dirty="0"/>
              <a:t>on any day given. </a:t>
            </a:r>
          </a:p>
        </p:txBody>
      </p:sp>
      <p:sp>
        <p:nvSpPr>
          <p:cNvPr id="17" name="TextBox 16">
            <a:extLst>
              <a:ext uri="{FF2B5EF4-FFF2-40B4-BE49-F238E27FC236}">
                <a16:creationId xmlns:a16="http://schemas.microsoft.com/office/drawing/2014/main" id="{AA250C54-687C-B687-D276-92CBE44282A5}"/>
              </a:ext>
            </a:extLst>
          </p:cNvPr>
          <p:cNvSpPr txBox="1"/>
          <p:nvPr/>
        </p:nvSpPr>
        <p:spPr>
          <a:xfrm>
            <a:off x="7988487" y="3180745"/>
            <a:ext cx="3680816" cy="369332"/>
          </a:xfrm>
          <a:prstGeom prst="rect">
            <a:avLst/>
          </a:prstGeom>
          <a:noFill/>
        </p:spPr>
        <p:txBody>
          <a:bodyPr wrap="none" rtlCol="0">
            <a:spAutoFit/>
          </a:bodyPr>
          <a:lstStyle/>
          <a:p>
            <a:r>
              <a:rPr lang="en-AU" dirty="0"/>
              <a:t>Refer from Parkland vs. Transport </a:t>
            </a:r>
          </a:p>
        </p:txBody>
      </p:sp>
      <p:pic>
        <p:nvPicPr>
          <p:cNvPr id="18" name="Picture 17">
            <a:extLst>
              <a:ext uri="{FF2B5EF4-FFF2-40B4-BE49-F238E27FC236}">
                <a16:creationId xmlns:a16="http://schemas.microsoft.com/office/drawing/2014/main" id="{4E01E4C4-8FF6-9B15-D01D-58861594E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3" y="3260785"/>
            <a:ext cx="4140957" cy="3597215"/>
          </a:xfrm>
          <a:prstGeom prst="rect">
            <a:avLst/>
          </a:prstGeom>
        </p:spPr>
      </p:pic>
      <p:pic>
        <p:nvPicPr>
          <p:cNvPr id="20" name="Picture 19">
            <a:extLst>
              <a:ext uri="{FF2B5EF4-FFF2-40B4-BE49-F238E27FC236}">
                <a16:creationId xmlns:a16="http://schemas.microsoft.com/office/drawing/2014/main" id="{7DD9AC1E-1CD8-CF6E-3030-5E2AC8DE9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089"/>
            <a:ext cx="4069171" cy="3398500"/>
          </a:xfrm>
          <a:prstGeom prst="rect">
            <a:avLst/>
          </a:prstGeom>
        </p:spPr>
      </p:pic>
    </p:spTree>
    <p:extLst>
      <p:ext uri="{BB962C8B-B14F-4D97-AF65-F5344CB8AC3E}">
        <p14:creationId xmlns:p14="http://schemas.microsoft.com/office/powerpoint/2010/main" val="2624987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328B8-7109-C44B-815F-AF47503B5CE6}"/>
              </a:ext>
            </a:extLst>
          </p:cNvPr>
          <p:cNvPicPr>
            <a:picLocks noChangeAspect="1"/>
          </p:cNvPicPr>
          <p:nvPr/>
        </p:nvPicPr>
        <p:blipFill rotWithShape="1">
          <a:blip r:embed="rId2"/>
          <a:srcRect t="15167" b="9833"/>
          <a:stretch/>
        </p:blipFill>
        <p:spPr>
          <a:xfrm>
            <a:off x="20664" y="9688"/>
            <a:ext cx="12171336" cy="6848312"/>
          </a:xfrm>
          <a:prstGeom prst="rect">
            <a:avLst/>
          </a:prstGeom>
        </p:spPr>
      </p:pic>
      <p:sp>
        <p:nvSpPr>
          <p:cNvPr id="3" name="TextBox 2">
            <a:extLst>
              <a:ext uri="{FF2B5EF4-FFF2-40B4-BE49-F238E27FC236}">
                <a16:creationId xmlns:a16="http://schemas.microsoft.com/office/drawing/2014/main" id="{B356827D-53B3-86F5-0CF1-33CC973F3528}"/>
              </a:ext>
            </a:extLst>
          </p:cNvPr>
          <p:cNvSpPr txBox="1"/>
          <p:nvPr/>
        </p:nvSpPr>
        <p:spPr>
          <a:xfrm>
            <a:off x="526943" y="557939"/>
            <a:ext cx="5695790" cy="830997"/>
          </a:xfrm>
          <a:prstGeom prst="rect">
            <a:avLst/>
          </a:prstGeom>
          <a:noFill/>
        </p:spPr>
        <p:txBody>
          <a:bodyPr wrap="none" rtlCol="0">
            <a:spAutoFit/>
          </a:bodyPr>
          <a:lstStyle/>
          <a:p>
            <a:r>
              <a:rPr lang="en-AU" sz="4800" dirty="0">
                <a:latin typeface="+mj-lt"/>
              </a:rPr>
              <a:t>Executive</a:t>
            </a:r>
            <a:r>
              <a:rPr lang="en-AU" sz="4800" dirty="0"/>
              <a:t> Summary </a:t>
            </a:r>
          </a:p>
        </p:txBody>
      </p:sp>
      <p:sp>
        <p:nvSpPr>
          <p:cNvPr id="4" name="TextBox 3">
            <a:extLst>
              <a:ext uri="{FF2B5EF4-FFF2-40B4-BE49-F238E27FC236}">
                <a16:creationId xmlns:a16="http://schemas.microsoft.com/office/drawing/2014/main" id="{21EAD2D0-F842-0F17-14AA-0542C78A3CAD}"/>
              </a:ext>
            </a:extLst>
          </p:cNvPr>
          <p:cNvSpPr txBox="1"/>
          <p:nvPr/>
        </p:nvSpPr>
        <p:spPr>
          <a:xfrm>
            <a:off x="402955" y="1388936"/>
            <a:ext cx="5563891" cy="4062651"/>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Why Melbourne, Victoria Australia? </a:t>
            </a:r>
          </a:p>
          <a:p>
            <a:r>
              <a:rPr lang="en-US" sz="2400" dirty="0"/>
              <a:t>Australia is one of the multicultural country and sporting capitals in the world. According to the Economist Intelligence Unit’s Global Livability for 2022 Melbourne was ranked for number 1 most livable city. Due to the low crime rates, career opportunities, transportation, university costs and better cultural lifestyle. </a:t>
            </a:r>
          </a:p>
          <a:p>
            <a:endParaRPr lang="en-AU" dirty="0"/>
          </a:p>
        </p:txBody>
      </p:sp>
    </p:spTree>
    <p:extLst>
      <p:ext uri="{BB962C8B-B14F-4D97-AF65-F5344CB8AC3E}">
        <p14:creationId xmlns:p14="http://schemas.microsoft.com/office/powerpoint/2010/main" val="4186143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D12E5-2012-EB9C-8A37-7C3B20163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68800" cy="3260785"/>
          </a:xfrm>
          <a:prstGeom prst="rect">
            <a:avLst/>
          </a:prstGeom>
        </p:spPr>
      </p:pic>
      <p:sp>
        <p:nvSpPr>
          <p:cNvPr id="6" name="TextBox 5">
            <a:extLst>
              <a:ext uri="{FF2B5EF4-FFF2-40B4-BE49-F238E27FC236}">
                <a16:creationId xmlns:a16="http://schemas.microsoft.com/office/drawing/2014/main" id="{EB881ECA-B583-BB0B-52A9-E4B0723CF682}"/>
              </a:ext>
            </a:extLst>
          </p:cNvPr>
          <p:cNvSpPr txBox="1"/>
          <p:nvPr/>
        </p:nvSpPr>
        <p:spPr>
          <a:xfrm>
            <a:off x="4278980" y="136953"/>
            <a:ext cx="7637027" cy="1754326"/>
          </a:xfrm>
          <a:prstGeom prst="rect">
            <a:avLst/>
          </a:prstGeom>
          <a:noFill/>
        </p:spPr>
        <p:txBody>
          <a:bodyPr wrap="none" rtlCol="0">
            <a:spAutoFit/>
          </a:bodyPr>
          <a:lstStyle/>
          <a:p>
            <a:r>
              <a:rPr lang="en-AU" dirty="0"/>
              <a:t>In Urban Areas Schools near the City of Melbourne implies better quality </a:t>
            </a:r>
          </a:p>
          <a:p>
            <a:r>
              <a:rPr lang="en-AU" dirty="0"/>
              <a:t>Schools in Victoria. Compared to the Suburbs that are heavily replied on</a:t>
            </a:r>
          </a:p>
          <a:p>
            <a:r>
              <a:rPr lang="en-AU" dirty="0"/>
              <a:t>due to poverty, knowledge, classroom size and outdated technology due to </a:t>
            </a:r>
          </a:p>
          <a:p>
            <a:r>
              <a:rPr lang="en-AU" dirty="0"/>
              <a:t>budget constraints (See Unsupervised Learning: K-Means Clustering)</a:t>
            </a:r>
          </a:p>
          <a:p>
            <a:r>
              <a:rPr lang="en-AU" dirty="0"/>
              <a:t>.To ensure students and residents guarantee and secure career</a:t>
            </a:r>
          </a:p>
          <a:p>
            <a:r>
              <a:rPr lang="en-AU" dirty="0"/>
              <a:t>opportunities.  </a:t>
            </a:r>
          </a:p>
        </p:txBody>
      </p:sp>
      <p:pic>
        <p:nvPicPr>
          <p:cNvPr id="7" name="Picture 6">
            <a:extLst>
              <a:ext uri="{FF2B5EF4-FFF2-40B4-BE49-F238E27FC236}">
                <a16:creationId xmlns:a16="http://schemas.microsoft.com/office/drawing/2014/main" id="{FB7D78B3-E956-1DEA-21E3-813D2BD0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60785"/>
            <a:ext cx="4278980" cy="3597215"/>
          </a:xfrm>
          <a:prstGeom prst="rect">
            <a:avLst/>
          </a:prstGeom>
        </p:spPr>
      </p:pic>
      <p:sp>
        <p:nvSpPr>
          <p:cNvPr id="9" name="TextBox 8">
            <a:extLst>
              <a:ext uri="{FF2B5EF4-FFF2-40B4-BE49-F238E27FC236}">
                <a16:creationId xmlns:a16="http://schemas.microsoft.com/office/drawing/2014/main" id="{D75D47D4-B8D6-C540-41DA-F6D11A15008C}"/>
              </a:ext>
            </a:extLst>
          </p:cNvPr>
          <p:cNvSpPr txBox="1"/>
          <p:nvPr/>
        </p:nvSpPr>
        <p:spPr>
          <a:xfrm>
            <a:off x="4278980" y="3397738"/>
            <a:ext cx="7637027" cy="1754326"/>
          </a:xfrm>
          <a:prstGeom prst="rect">
            <a:avLst/>
          </a:prstGeom>
          <a:noFill/>
        </p:spPr>
        <p:txBody>
          <a:bodyPr wrap="square" rtlCol="0">
            <a:spAutoFit/>
          </a:bodyPr>
          <a:lstStyle/>
          <a:p>
            <a:r>
              <a:rPr lang="en-AU" dirty="0"/>
              <a:t>It appears that quality of shopping is significantly better in Urban Areas </a:t>
            </a:r>
          </a:p>
          <a:p>
            <a:r>
              <a:rPr lang="en-AU" dirty="0"/>
              <a:t>compared to Suburban Areas. Depending on customer decision whether </a:t>
            </a:r>
          </a:p>
          <a:p>
            <a:r>
              <a:rPr lang="en-AU" dirty="0"/>
              <a:t>they should buy online to avoid queues may risk on scams and refunds that </a:t>
            </a:r>
          </a:p>
          <a:p>
            <a:r>
              <a:rPr lang="en-AU" dirty="0"/>
              <a:t>can not be guaranteed, time constraints or in person to reduce delivery costs. </a:t>
            </a:r>
          </a:p>
        </p:txBody>
      </p:sp>
    </p:spTree>
    <p:extLst>
      <p:ext uri="{BB962C8B-B14F-4D97-AF65-F5344CB8AC3E}">
        <p14:creationId xmlns:p14="http://schemas.microsoft.com/office/powerpoint/2010/main" val="719049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048207-6212-C00F-5225-538966D93BA2}"/>
              </a:ext>
            </a:extLst>
          </p:cNvPr>
          <p:cNvSpPr txBox="1"/>
          <p:nvPr/>
        </p:nvSpPr>
        <p:spPr>
          <a:xfrm>
            <a:off x="123953" y="143625"/>
            <a:ext cx="1351652" cy="369332"/>
          </a:xfrm>
          <a:prstGeom prst="rect">
            <a:avLst/>
          </a:prstGeom>
          <a:noFill/>
        </p:spPr>
        <p:txBody>
          <a:bodyPr wrap="none" rtlCol="0">
            <a:spAutoFit/>
          </a:bodyPr>
          <a:lstStyle/>
          <a:p>
            <a:r>
              <a:rPr lang="en-AU" b="1" dirty="0"/>
              <a:t>Histograms</a:t>
            </a:r>
          </a:p>
        </p:txBody>
      </p:sp>
      <p:pic>
        <p:nvPicPr>
          <p:cNvPr id="4" name="Picture 3">
            <a:extLst>
              <a:ext uri="{FF2B5EF4-FFF2-40B4-BE49-F238E27FC236}">
                <a16:creationId xmlns:a16="http://schemas.microsoft.com/office/drawing/2014/main" id="{3764991C-E3FC-D62C-B3B8-43AACC124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2957"/>
            <a:ext cx="3389587" cy="3449443"/>
          </a:xfrm>
          <a:prstGeom prst="rect">
            <a:avLst/>
          </a:prstGeom>
        </p:spPr>
      </p:pic>
      <p:pic>
        <p:nvPicPr>
          <p:cNvPr id="6" name="Picture 5">
            <a:extLst>
              <a:ext uri="{FF2B5EF4-FFF2-40B4-BE49-F238E27FC236}">
                <a16:creationId xmlns:a16="http://schemas.microsoft.com/office/drawing/2014/main" id="{80D97D32-E947-7753-B7A7-3C9ED6E31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81" y="328291"/>
            <a:ext cx="3488338" cy="3559042"/>
          </a:xfrm>
          <a:prstGeom prst="rect">
            <a:avLst/>
          </a:prstGeom>
        </p:spPr>
      </p:pic>
      <p:pic>
        <p:nvPicPr>
          <p:cNvPr id="8" name="Picture 7">
            <a:extLst>
              <a:ext uri="{FF2B5EF4-FFF2-40B4-BE49-F238E27FC236}">
                <a16:creationId xmlns:a16="http://schemas.microsoft.com/office/drawing/2014/main" id="{0F8C3DA5-B24B-83DF-B26D-3E25503A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3995" y="313880"/>
            <a:ext cx="4072557" cy="3449443"/>
          </a:xfrm>
          <a:prstGeom prst="rect">
            <a:avLst/>
          </a:prstGeom>
        </p:spPr>
      </p:pic>
      <p:pic>
        <p:nvPicPr>
          <p:cNvPr id="10" name="Picture 9">
            <a:extLst>
              <a:ext uri="{FF2B5EF4-FFF2-40B4-BE49-F238E27FC236}">
                <a16:creationId xmlns:a16="http://schemas.microsoft.com/office/drawing/2014/main" id="{5565DC97-8FDC-9814-6FD6-E5E9601C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860800"/>
            <a:ext cx="3389587" cy="2997200"/>
          </a:xfrm>
          <a:prstGeom prst="rect">
            <a:avLst/>
          </a:prstGeom>
        </p:spPr>
      </p:pic>
      <p:pic>
        <p:nvPicPr>
          <p:cNvPr id="12" name="Picture 11">
            <a:extLst>
              <a:ext uri="{FF2B5EF4-FFF2-40B4-BE49-F238E27FC236}">
                <a16:creationId xmlns:a16="http://schemas.microsoft.com/office/drawing/2014/main" id="{3B98D083-9A9D-2192-EF3C-643E91298A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491" y="3805830"/>
            <a:ext cx="3389587" cy="2872844"/>
          </a:xfrm>
          <a:prstGeom prst="rect">
            <a:avLst/>
          </a:prstGeom>
        </p:spPr>
      </p:pic>
      <p:pic>
        <p:nvPicPr>
          <p:cNvPr id="14" name="Picture 13">
            <a:extLst>
              <a:ext uri="{FF2B5EF4-FFF2-40B4-BE49-F238E27FC236}">
                <a16:creationId xmlns:a16="http://schemas.microsoft.com/office/drawing/2014/main" id="{6613B103-D349-15D1-F754-AED3764382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9243" y="3601773"/>
            <a:ext cx="4238076" cy="3280958"/>
          </a:xfrm>
          <a:prstGeom prst="rect">
            <a:avLst/>
          </a:prstGeom>
        </p:spPr>
      </p:pic>
    </p:spTree>
    <p:extLst>
      <p:ext uri="{BB962C8B-B14F-4D97-AF65-F5344CB8AC3E}">
        <p14:creationId xmlns:p14="http://schemas.microsoft.com/office/powerpoint/2010/main" val="2734548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B4106-114B-E566-74AE-A6608FF8D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321554" cy="3860800"/>
          </a:xfrm>
          <a:prstGeom prst="rect">
            <a:avLst/>
          </a:prstGeom>
        </p:spPr>
      </p:pic>
      <p:pic>
        <p:nvPicPr>
          <p:cNvPr id="5" name="Picture 4">
            <a:extLst>
              <a:ext uri="{FF2B5EF4-FFF2-40B4-BE49-F238E27FC236}">
                <a16:creationId xmlns:a16="http://schemas.microsoft.com/office/drawing/2014/main" id="{433EAE08-C90D-ED9F-32B1-F43DC655F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596" y="0"/>
            <a:ext cx="4152194" cy="3725333"/>
          </a:xfrm>
          <a:prstGeom prst="rect">
            <a:avLst/>
          </a:prstGeom>
        </p:spPr>
      </p:pic>
      <p:pic>
        <p:nvPicPr>
          <p:cNvPr id="7" name="Picture 6">
            <a:extLst>
              <a:ext uri="{FF2B5EF4-FFF2-40B4-BE49-F238E27FC236}">
                <a16:creationId xmlns:a16="http://schemas.microsoft.com/office/drawing/2014/main" id="{D84EC2F7-69F7-39A5-EAC4-8CEA2E9A5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790" y="84665"/>
            <a:ext cx="3810112" cy="3556000"/>
          </a:xfrm>
          <a:prstGeom prst="rect">
            <a:avLst/>
          </a:prstGeom>
        </p:spPr>
      </p:pic>
      <p:pic>
        <p:nvPicPr>
          <p:cNvPr id="9" name="Picture 8">
            <a:extLst>
              <a:ext uri="{FF2B5EF4-FFF2-40B4-BE49-F238E27FC236}">
                <a16:creationId xmlns:a16="http://schemas.microsoft.com/office/drawing/2014/main" id="{C079249D-09F8-E986-B4FC-ECD408A55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483" y="3690404"/>
            <a:ext cx="3963071" cy="3034914"/>
          </a:xfrm>
          <a:prstGeom prst="rect">
            <a:avLst/>
          </a:prstGeom>
        </p:spPr>
      </p:pic>
      <p:pic>
        <p:nvPicPr>
          <p:cNvPr id="11" name="Picture 10">
            <a:extLst>
              <a:ext uri="{FF2B5EF4-FFF2-40B4-BE49-F238E27FC236}">
                <a16:creationId xmlns:a16="http://schemas.microsoft.com/office/drawing/2014/main" id="{BCA0CBC2-A357-4B0A-50C7-97C05AF63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8595" y="3640665"/>
            <a:ext cx="4321554" cy="3034913"/>
          </a:xfrm>
          <a:prstGeom prst="rect">
            <a:avLst/>
          </a:prstGeom>
        </p:spPr>
      </p:pic>
      <p:pic>
        <p:nvPicPr>
          <p:cNvPr id="13" name="Picture 12">
            <a:extLst>
              <a:ext uri="{FF2B5EF4-FFF2-40B4-BE49-F238E27FC236}">
                <a16:creationId xmlns:a16="http://schemas.microsoft.com/office/drawing/2014/main" id="{E1BA3F53-1321-8565-3C08-2EDAA16363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9519" y="3690404"/>
            <a:ext cx="3382013" cy="3093916"/>
          </a:xfrm>
          <a:prstGeom prst="rect">
            <a:avLst/>
          </a:prstGeom>
        </p:spPr>
      </p:pic>
    </p:spTree>
    <p:extLst>
      <p:ext uri="{BB962C8B-B14F-4D97-AF65-F5344CB8AC3E}">
        <p14:creationId xmlns:p14="http://schemas.microsoft.com/office/powerpoint/2010/main" val="309091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0DD423-ABAC-DA23-3F5D-0739232A8C40}"/>
              </a:ext>
            </a:extLst>
          </p:cNvPr>
          <p:cNvSpPr txBox="1"/>
          <p:nvPr/>
        </p:nvSpPr>
        <p:spPr>
          <a:xfrm>
            <a:off x="541866" y="1309511"/>
            <a:ext cx="10316633" cy="3970318"/>
          </a:xfrm>
          <a:prstGeom prst="rect">
            <a:avLst/>
          </a:prstGeom>
          <a:noFill/>
        </p:spPr>
        <p:txBody>
          <a:bodyPr wrap="square" rtlCol="0">
            <a:spAutoFit/>
          </a:bodyPr>
          <a:lstStyle/>
          <a:p>
            <a:r>
              <a:rPr lang="en-AU" dirty="0"/>
              <a:t>In liveability some bins frequently occur between 8 to 9.5 which is fairly distributed.   </a:t>
            </a:r>
          </a:p>
          <a:p>
            <a:r>
              <a:rPr lang="en-AU" dirty="0"/>
              <a:t>Density is calculated by the Population over the Area roughly occurs between the 1500 and 5000 despite there is 1 count with at least 30000 coming from the City of Melbourne </a:t>
            </a:r>
          </a:p>
          <a:p>
            <a:r>
              <a:rPr lang="en-AU" dirty="0"/>
              <a:t>. Median House Prices bins frequently occur around 1 to 2 million dollars, whilst at least 2 million dollars. Parking is fairly distributed from 2 to 9 may be due the number of spaces depending on the suburb they are currently living in. Shopping has some bins frequently occur 8 to 10 with the minimum score is 6 which is very decent. Schools range 5 to 10 depending on the suburb and area they are living in notice some bins at 0-2 and 3-4 which is deeply concerning. Transport occurs on 7.5 and 9.5 some lie from 6-7.5 similar reason to the parking case. </a:t>
            </a:r>
          </a:p>
          <a:p>
            <a:r>
              <a:rPr lang="en-AU" dirty="0"/>
              <a:t>Walkability ranges from 6-10 whilst there is 1 bin at 3-4 does not occur well may imply a rural suburb. Health occurs around 7-10 which seems decent, there is 1 bin occur at </a:t>
            </a:r>
          </a:p>
          <a:p>
            <a:r>
              <a:rPr lang="en-AU" dirty="0"/>
              <a:t>Median Unit Prices frequently occur at prices at 500000 and 700000 dollars. </a:t>
            </a:r>
          </a:p>
          <a:p>
            <a:endParaRPr lang="en-AU" dirty="0"/>
          </a:p>
          <a:p>
            <a:endParaRPr lang="en-AU" dirty="0"/>
          </a:p>
        </p:txBody>
      </p:sp>
      <p:sp>
        <p:nvSpPr>
          <p:cNvPr id="3" name="TextBox 2">
            <a:extLst>
              <a:ext uri="{FF2B5EF4-FFF2-40B4-BE49-F238E27FC236}">
                <a16:creationId xmlns:a16="http://schemas.microsoft.com/office/drawing/2014/main" id="{62C62BA3-71B6-BDE8-A836-81A01104E5E0}"/>
              </a:ext>
            </a:extLst>
          </p:cNvPr>
          <p:cNvSpPr txBox="1"/>
          <p:nvPr/>
        </p:nvSpPr>
        <p:spPr>
          <a:xfrm>
            <a:off x="2552700" y="533400"/>
            <a:ext cx="6601487" cy="707886"/>
          </a:xfrm>
          <a:prstGeom prst="rect">
            <a:avLst/>
          </a:prstGeom>
          <a:noFill/>
        </p:spPr>
        <p:txBody>
          <a:bodyPr wrap="none" rtlCol="0">
            <a:spAutoFit/>
          </a:bodyPr>
          <a:lstStyle/>
          <a:p>
            <a:r>
              <a:rPr lang="en-AU" sz="4000" b="1" dirty="0"/>
              <a:t>Summary of the Histograms </a:t>
            </a:r>
          </a:p>
        </p:txBody>
      </p:sp>
    </p:spTree>
    <p:extLst>
      <p:ext uri="{BB962C8B-B14F-4D97-AF65-F5344CB8AC3E}">
        <p14:creationId xmlns:p14="http://schemas.microsoft.com/office/powerpoint/2010/main" val="1138760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26EDF-F558-A7A6-E6F2-2A7926936D82}"/>
              </a:ext>
            </a:extLst>
          </p:cNvPr>
          <p:cNvPicPr>
            <a:picLocks noChangeAspect="1"/>
          </p:cNvPicPr>
          <p:nvPr/>
        </p:nvPicPr>
        <p:blipFill rotWithShape="1">
          <a:blip r:embed="rId2"/>
          <a:srcRect t="15167" b="9833"/>
          <a:stretch/>
        </p:blipFill>
        <p:spPr>
          <a:xfrm>
            <a:off x="0" y="0"/>
            <a:ext cx="12192000" cy="6858001"/>
          </a:xfrm>
          <a:prstGeom prst="rect">
            <a:avLst/>
          </a:prstGeom>
        </p:spPr>
      </p:pic>
      <p:sp>
        <p:nvSpPr>
          <p:cNvPr id="2" name="TextBox 1">
            <a:extLst>
              <a:ext uri="{FF2B5EF4-FFF2-40B4-BE49-F238E27FC236}">
                <a16:creationId xmlns:a16="http://schemas.microsoft.com/office/drawing/2014/main" id="{789AA0C9-0E43-67F3-7FF6-3CC5746F2A50}"/>
              </a:ext>
            </a:extLst>
          </p:cNvPr>
          <p:cNvSpPr txBox="1"/>
          <p:nvPr/>
        </p:nvSpPr>
        <p:spPr>
          <a:xfrm>
            <a:off x="4241565" y="2753907"/>
            <a:ext cx="3580109" cy="830997"/>
          </a:xfrm>
          <a:prstGeom prst="rect">
            <a:avLst/>
          </a:prstGeom>
          <a:noFill/>
        </p:spPr>
        <p:txBody>
          <a:bodyPr wrap="square" rtlCol="0">
            <a:spAutoFit/>
          </a:bodyPr>
          <a:lstStyle/>
          <a:p>
            <a:r>
              <a:rPr lang="en-AU" sz="4800" dirty="0"/>
              <a:t>Conclusion </a:t>
            </a:r>
          </a:p>
        </p:txBody>
      </p:sp>
    </p:spTree>
    <p:extLst>
      <p:ext uri="{BB962C8B-B14F-4D97-AF65-F5344CB8AC3E}">
        <p14:creationId xmlns:p14="http://schemas.microsoft.com/office/powerpoint/2010/main" val="230112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75FE86-4F25-502B-46C7-3FEBB49F39EB}"/>
              </a:ext>
            </a:extLst>
          </p:cNvPr>
          <p:cNvSpPr txBox="1"/>
          <p:nvPr/>
        </p:nvSpPr>
        <p:spPr>
          <a:xfrm>
            <a:off x="560439" y="2095260"/>
            <a:ext cx="11361267" cy="1754326"/>
          </a:xfrm>
          <a:prstGeom prst="rect">
            <a:avLst/>
          </a:prstGeom>
          <a:noFill/>
        </p:spPr>
        <p:txBody>
          <a:bodyPr wrap="square" rtlCol="0">
            <a:spAutoFit/>
          </a:bodyPr>
          <a:lstStyle/>
          <a:p>
            <a:r>
              <a:rPr lang="en-AU" dirty="0"/>
              <a:t>The best suburbs to live in based on the methodology and applying possible</a:t>
            </a:r>
          </a:p>
          <a:p>
            <a:r>
              <a:rPr lang="en-AU" dirty="0"/>
              <a:t> </a:t>
            </a:r>
            <a:r>
              <a:rPr lang="en-US" sz="1800" dirty="0"/>
              <a:t>analysis, visualization, statistics and machine learning techniques</a:t>
            </a:r>
            <a:r>
              <a:rPr lang="en-AU" sz="1800" dirty="0"/>
              <a:t>. Some suggestion</a:t>
            </a:r>
            <a:r>
              <a:rPr lang="en-AU" dirty="0"/>
              <a:t>s of the following</a:t>
            </a:r>
            <a:r>
              <a:rPr lang="en-AU" sz="1800" dirty="0"/>
              <a:t> </a:t>
            </a:r>
          </a:p>
          <a:p>
            <a:r>
              <a:rPr lang="en-AU" sz="1800" dirty="0"/>
              <a:t>s</a:t>
            </a:r>
            <a:r>
              <a:rPr lang="en-AU" dirty="0"/>
              <a:t>uburbs are Ripponlea, Cremorne, Albert Park, Princes Hill, Carlton North, Brunswick, Clifton Hill, Elwood, Middle </a:t>
            </a:r>
          </a:p>
          <a:p>
            <a:r>
              <a:rPr lang="en-AU" dirty="0"/>
              <a:t>Park, Fairfield and St. Kilda West. If we gather more information for all suburbs in Victoria, Australia we would have provided accurate results that is required to fulfil this project. </a:t>
            </a:r>
          </a:p>
        </p:txBody>
      </p:sp>
    </p:spTree>
    <p:extLst>
      <p:ext uri="{BB962C8B-B14F-4D97-AF65-F5344CB8AC3E}">
        <p14:creationId xmlns:p14="http://schemas.microsoft.com/office/powerpoint/2010/main" val="3452015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494283-9871-22BF-A149-C0C1F0913A5D}"/>
              </a:ext>
            </a:extLst>
          </p:cNvPr>
          <p:cNvPicPr>
            <a:picLocks noChangeAspect="1"/>
          </p:cNvPicPr>
          <p:nvPr/>
        </p:nvPicPr>
        <p:blipFill rotWithShape="1">
          <a:blip r:embed="rId2"/>
          <a:srcRect t="15167" b="9833"/>
          <a:stretch/>
        </p:blipFill>
        <p:spPr>
          <a:xfrm>
            <a:off x="0" y="0"/>
            <a:ext cx="12192000" cy="6858001"/>
          </a:xfrm>
          <a:prstGeom prst="rect">
            <a:avLst/>
          </a:prstGeom>
        </p:spPr>
      </p:pic>
      <p:sp>
        <p:nvSpPr>
          <p:cNvPr id="2" name="TextBox 1">
            <a:extLst>
              <a:ext uri="{FF2B5EF4-FFF2-40B4-BE49-F238E27FC236}">
                <a16:creationId xmlns:a16="http://schemas.microsoft.com/office/drawing/2014/main" id="{49DF94AD-9B5A-2B01-6804-E04C520FD15E}"/>
              </a:ext>
            </a:extLst>
          </p:cNvPr>
          <p:cNvSpPr txBox="1"/>
          <p:nvPr/>
        </p:nvSpPr>
        <p:spPr>
          <a:xfrm>
            <a:off x="402956" y="286600"/>
            <a:ext cx="2991173" cy="830997"/>
          </a:xfrm>
          <a:prstGeom prst="rect">
            <a:avLst/>
          </a:prstGeom>
          <a:noFill/>
        </p:spPr>
        <p:txBody>
          <a:bodyPr wrap="square" rtlCol="0">
            <a:spAutoFit/>
          </a:bodyPr>
          <a:lstStyle/>
          <a:p>
            <a:r>
              <a:rPr lang="en-AU" sz="4800" dirty="0"/>
              <a:t>Appendix</a:t>
            </a:r>
          </a:p>
        </p:txBody>
      </p:sp>
      <p:sp>
        <p:nvSpPr>
          <p:cNvPr id="3" name="TextBox 2">
            <a:extLst>
              <a:ext uri="{FF2B5EF4-FFF2-40B4-BE49-F238E27FC236}">
                <a16:creationId xmlns:a16="http://schemas.microsoft.com/office/drawing/2014/main" id="{4DDF765D-B379-4CD8-9211-5E96A9C854E8}"/>
              </a:ext>
            </a:extLst>
          </p:cNvPr>
          <p:cNvSpPr txBox="1"/>
          <p:nvPr/>
        </p:nvSpPr>
        <p:spPr>
          <a:xfrm>
            <a:off x="416840" y="1631194"/>
            <a:ext cx="6525381" cy="3416320"/>
          </a:xfrm>
          <a:prstGeom prst="rect">
            <a:avLst/>
          </a:prstGeom>
          <a:noFill/>
        </p:spPr>
        <p:txBody>
          <a:bodyPr wrap="square" rtlCol="0">
            <a:spAutoFit/>
          </a:bodyPr>
          <a:lstStyle/>
          <a:p>
            <a:r>
              <a:rPr lang="en-US" dirty="0">
                <a:hlinkClick r:id="rId3"/>
              </a:rPr>
              <a:t>19 Reasons Why Melbourne is the Best City on the Planet | </a:t>
            </a:r>
            <a:r>
              <a:rPr lang="en-US" dirty="0" err="1">
                <a:hlinkClick r:id="rId3"/>
              </a:rPr>
              <a:t>Sitchu</a:t>
            </a:r>
            <a:r>
              <a:rPr lang="en-US" dirty="0">
                <a:hlinkClick r:id="rId3"/>
              </a:rPr>
              <a:t> Melbourne</a:t>
            </a:r>
            <a:endParaRPr lang="en-US" dirty="0"/>
          </a:p>
          <a:p>
            <a:endParaRPr lang="en-US" dirty="0"/>
          </a:p>
          <a:p>
            <a:r>
              <a:rPr lang="en-US" dirty="0">
                <a:hlinkClick r:id="rId4"/>
              </a:rPr>
              <a:t>Melbourne’s top 50 most </a:t>
            </a:r>
            <a:r>
              <a:rPr lang="en-US" dirty="0" err="1">
                <a:hlinkClick r:id="rId4"/>
              </a:rPr>
              <a:t>liveable</a:t>
            </a:r>
            <a:r>
              <a:rPr lang="en-US" dirty="0">
                <a:hlinkClick r:id="rId4"/>
              </a:rPr>
              <a:t> suburbs revealed - realestate.com.au</a:t>
            </a:r>
            <a:endParaRPr lang="en-US" dirty="0"/>
          </a:p>
          <a:p>
            <a:endParaRPr lang="en-US" dirty="0">
              <a:hlinkClick r:id="rId5"/>
            </a:endParaRPr>
          </a:p>
          <a:p>
            <a:r>
              <a:rPr lang="en-US" dirty="0">
                <a:hlinkClick r:id="rId5"/>
              </a:rPr>
              <a:t>Australian Median House Prices, Property Market Data &amp; Suburb Profiles – realestate.com.au</a:t>
            </a:r>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99C3390-761D-1C4F-07E8-75FD9F4E94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56" y="4175185"/>
            <a:ext cx="3826467" cy="2125815"/>
          </a:xfrm>
          <a:prstGeom prst="rect">
            <a:avLst/>
          </a:prstGeom>
        </p:spPr>
      </p:pic>
    </p:spTree>
    <p:extLst>
      <p:ext uri="{BB962C8B-B14F-4D97-AF65-F5344CB8AC3E}">
        <p14:creationId xmlns:p14="http://schemas.microsoft.com/office/powerpoint/2010/main" val="4074836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E5D80-4B14-519E-C2B7-1FF7627AD0B3}"/>
              </a:ext>
            </a:extLst>
          </p:cNvPr>
          <p:cNvPicPr>
            <a:picLocks noChangeAspect="1"/>
          </p:cNvPicPr>
          <p:nvPr/>
        </p:nvPicPr>
        <p:blipFill rotWithShape="1">
          <a:blip r:embed="rId2"/>
          <a:srcRect t="15167" b="9833"/>
          <a:stretch/>
        </p:blipFill>
        <p:spPr>
          <a:xfrm>
            <a:off x="0" y="-34879"/>
            <a:ext cx="12192000" cy="6892879"/>
          </a:xfrm>
          <a:prstGeom prst="rect">
            <a:avLst/>
          </a:prstGeom>
        </p:spPr>
      </p:pic>
      <p:sp>
        <p:nvSpPr>
          <p:cNvPr id="4" name="TextBox 3">
            <a:extLst>
              <a:ext uri="{FF2B5EF4-FFF2-40B4-BE49-F238E27FC236}">
                <a16:creationId xmlns:a16="http://schemas.microsoft.com/office/drawing/2014/main" id="{E9D99488-4033-94ED-4341-8F4F929299EC}"/>
              </a:ext>
            </a:extLst>
          </p:cNvPr>
          <p:cNvSpPr txBox="1"/>
          <p:nvPr/>
        </p:nvSpPr>
        <p:spPr>
          <a:xfrm>
            <a:off x="588935" y="463665"/>
            <a:ext cx="3859078" cy="830997"/>
          </a:xfrm>
          <a:prstGeom prst="rect">
            <a:avLst/>
          </a:prstGeom>
          <a:noFill/>
        </p:spPr>
        <p:txBody>
          <a:bodyPr wrap="square" rtlCol="0">
            <a:spAutoFit/>
          </a:bodyPr>
          <a:lstStyle/>
          <a:p>
            <a:r>
              <a:rPr lang="en-AU" sz="4800" dirty="0"/>
              <a:t>Introduction </a:t>
            </a:r>
          </a:p>
        </p:txBody>
      </p:sp>
      <p:sp>
        <p:nvSpPr>
          <p:cNvPr id="2" name="TextBox 1">
            <a:extLst>
              <a:ext uri="{FF2B5EF4-FFF2-40B4-BE49-F238E27FC236}">
                <a16:creationId xmlns:a16="http://schemas.microsoft.com/office/drawing/2014/main" id="{D2224047-F97E-9B5B-4905-614719AE602E}"/>
              </a:ext>
            </a:extLst>
          </p:cNvPr>
          <p:cNvSpPr txBox="1"/>
          <p:nvPr/>
        </p:nvSpPr>
        <p:spPr>
          <a:xfrm>
            <a:off x="635430" y="1335268"/>
            <a:ext cx="6258856" cy="2862322"/>
          </a:xfrm>
          <a:prstGeom prst="rect">
            <a:avLst/>
          </a:prstGeom>
          <a:noFill/>
        </p:spPr>
        <p:txBody>
          <a:bodyPr wrap="square" rtlCol="0">
            <a:spAutoFit/>
          </a:bodyPr>
          <a:lstStyle/>
          <a:p>
            <a:r>
              <a:rPr lang="en-AU" sz="2000" dirty="0"/>
              <a:t>Our goal is to find and help residents to locate the better suburb to live in. We must consider some factors involved when applying for the search of finding the new home based on customer feedback, service, satisfaction and reviews. For instance such as liveability, parkland, shopping, schools, transport, walkability and healthcare services. To help citizens creating better decisions to enjoy a better experience and safety for future residents. </a:t>
            </a:r>
          </a:p>
        </p:txBody>
      </p:sp>
    </p:spTree>
    <p:extLst>
      <p:ext uri="{BB962C8B-B14F-4D97-AF65-F5344CB8AC3E}">
        <p14:creationId xmlns:p14="http://schemas.microsoft.com/office/powerpoint/2010/main" val="368268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A7CB4-8C6E-DB0B-DED2-7BB87D2DED3D}"/>
              </a:ext>
            </a:extLst>
          </p:cNvPr>
          <p:cNvPicPr>
            <a:picLocks noChangeAspect="1"/>
          </p:cNvPicPr>
          <p:nvPr/>
        </p:nvPicPr>
        <p:blipFill rotWithShape="1">
          <a:blip r:embed="rId2"/>
          <a:srcRect t="15167" b="9833"/>
          <a:stretch/>
        </p:blipFill>
        <p:spPr>
          <a:xfrm>
            <a:off x="0" y="0"/>
            <a:ext cx="12192000" cy="6858001"/>
          </a:xfrm>
          <a:prstGeom prst="rect">
            <a:avLst/>
          </a:prstGeom>
        </p:spPr>
      </p:pic>
      <p:sp>
        <p:nvSpPr>
          <p:cNvPr id="3" name="TextBox 2">
            <a:extLst>
              <a:ext uri="{FF2B5EF4-FFF2-40B4-BE49-F238E27FC236}">
                <a16:creationId xmlns:a16="http://schemas.microsoft.com/office/drawing/2014/main" id="{B6B85609-1ED4-DF8A-0903-BCEEDD4F4566}"/>
              </a:ext>
            </a:extLst>
          </p:cNvPr>
          <p:cNvSpPr txBox="1"/>
          <p:nvPr/>
        </p:nvSpPr>
        <p:spPr>
          <a:xfrm>
            <a:off x="630587" y="245389"/>
            <a:ext cx="3627916" cy="830997"/>
          </a:xfrm>
          <a:prstGeom prst="rect">
            <a:avLst/>
          </a:prstGeom>
          <a:noFill/>
        </p:spPr>
        <p:txBody>
          <a:bodyPr wrap="none" rtlCol="0">
            <a:spAutoFit/>
          </a:bodyPr>
          <a:lstStyle/>
          <a:p>
            <a:r>
              <a:rPr lang="en-AU" sz="4800" dirty="0"/>
              <a:t>Methodology</a:t>
            </a:r>
            <a:r>
              <a:rPr lang="en-AU" dirty="0"/>
              <a:t> </a:t>
            </a:r>
          </a:p>
        </p:txBody>
      </p:sp>
      <p:sp>
        <p:nvSpPr>
          <p:cNvPr id="4" name="TextBox 3">
            <a:extLst>
              <a:ext uri="{FF2B5EF4-FFF2-40B4-BE49-F238E27FC236}">
                <a16:creationId xmlns:a16="http://schemas.microsoft.com/office/drawing/2014/main" id="{2E3B5F51-9938-9207-7F3B-66BFA369A156}"/>
              </a:ext>
            </a:extLst>
          </p:cNvPr>
          <p:cNvSpPr txBox="1"/>
          <p:nvPr/>
        </p:nvSpPr>
        <p:spPr>
          <a:xfrm>
            <a:off x="274125" y="1076386"/>
            <a:ext cx="6728157" cy="4524315"/>
          </a:xfrm>
          <a:prstGeom prst="rect">
            <a:avLst/>
          </a:prstGeom>
          <a:noFill/>
        </p:spPr>
        <p:txBody>
          <a:bodyPr wrap="square" rtlCol="0">
            <a:spAutoFit/>
          </a:bodyPr>
          <a:lstStyle/>
          <a:p>
            <a:r>
              <a:rPr lang="en-AU" sz="2400" dirty="0"/>
              <a:t>To tackle on this approach, we need to apply the ten steps to organise the overall Data Science narrative without losing time. Data Science Methodology requires us to collect </a:t>
            </a:r>
            <a:r>
              <a:rPr lang="en-US" sz="2400" dirty="0"/>
              <a:t>labelled data, analysis, visualization, statistics and machine learning techniques </a:t>
            </a:r>
            <a:r>
              <a:rPr lang="en-AU" sz="2400" dirty="0"/>
              <a:t>for better understanding trends or patterns within the data to prepare for Modelling Evaluation to ensure it is deployed to our stakeholders and ventures in business in real-state and conveying. </a:t>
            </a:r>
          </a:p>
          <a:p>
            <a:endParaRPr lang="en-AU" sz="2400" dirty="0"/>
          </a:p>
          <a:p>
            <a:r>
              <a:rPr lang="en-AU" sz="2400" dirty="0"/>
              <a:t> </a:t>
            </a:r>
          </a:p>
        </p:txBody>
      </p:sp>
    </p:spTree>
    <p:extLst>
      <p:ext uri="{BB962C8B-B14F-4D97-AF65-F5344CB8AC3E}">
        <p14:creationId xmlns:p14="http://schemas.microsoft.com/office/powerpoint/2010/main" val="307248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81F0E7-A518-057E-042E-1890EA028F80}"/>
              </a:ext>
            </a:extLst>
          </p:cNvPr>
          <p:cNvSpPr txBox="1"/>
          <p:nvPr/>
        </p:nvSpPr>
        <p:spPr>
          <a:xfrm>
            <a:off x="397042" y="204537"/>
            <a:ext cx="3738524" cy="769441"/>
          </a:xfrm>
          <a:prstGeom prst="rect">
            <a:avLst/>
          </a:prstGeom>
          <a:noFill/>
        </p:spPr>
        <p:txBody>
          <a:bodyPr wrap="none" rtlCol="0">
            <a:spAutoFit/>
          </a:bodyPr>
          <a:lstStyle/>
          <a:p>
            <a:r>
              <a:rPr lang="en-AU" sz="4400" dirty="0"/>
              <a:t>Data Cleaning </a:t>
            </a:r>
          </a:p>
        </p:txBody>
      </p:sp>
      <p:pic>
        <p:nvPicPr>
          <p:cNvPr id="5" name="Picture 4">
            <a:extLst>
              <a:ext uri="{FF2B5EF4-FFF2-40B4-BE49-F238E27FC236}">
                <a16:creationId xmlns:a16="http://schemas.microsoft.com/office/drawing/2014/main" id="{7CBBD4FE-3A93-3822-AE2E-AED12E263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65" y="1450806"/>
            <a:ext cx="11401870" cy="3956387"/>
          </a:xfrm>
          <a:prstGeom prst="rect">
            <a:avLst/>
          </a:prstGeom>
        </p:spPr>
      </p:pic>
      <p:sp>
        <p:nvSpPr>
          <p:cNvPr id="6" name="TextBox 5">
            <a:extLst>
              <a:ext uri="{FF2B5EF4-FFF2-40B4-BE49-F238E27FC236}">
                <a16:creationId xmlns:a16="http://schemas.microsoft.com/office/drawing/2014/main" id="{FC05D857-09D8-D6DE-D8F4-CD442F538477}"/>
              </a:ext>
            </a:extLst>
          </p:cNvPr>
          <p:cNvSpPr txBox="1"/>
          <p:nvPr/>
        </p:nvSpPr>
        <p:spPr>
          <a:xfrm>
            <a:off x="395065" y="5615797"/>
            <a:ext cx="5905784" cy="369332"/>
          </a:xfrm>
          <a:prstGeom prst="rect">
            <a:avLst/>
          </a:prstGeom>
          <a:noFill/>
        </p:spPr>
        <p:txBody>
          <a:bodyPr wrap="none" rtlCol="0">
            <a:spAutoFit/>
          </a:bodyPr>
          <a:lstStyle/>
          <a:p>
            <a:r>
              <a:rPr lang="en-AU" dirty="0"/>
              <a:t>Here my data-frame consists of 19 columns and 50 rows</a:t>
            </a:r>
          </a:p>
        </p:txBody>
      </p:sp>
    </p:spTree>
    <p:extLst>
      <p:ext uri="{BB962C8B-B14F-4D97-AF65-F5344CB8AC3E}">
        <p14:creationId xmlns:p14="http://schemas.microsoft.com/office/powerpoint/2010/main" val="226678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9A3D3-F190-9B7D-CBA0-C9EE35A409AA}"/>
              </a:ext>
            </a:extLst>
          </p:cNvPr>
          <p:cNvPicPr>
            <a:picLocks noChangeAspect="1"/>
          </p:cNvPicPr>
          <p:nvPr/>
        </p:nvPicPr>
        <p:blipFill rotWithShape="1">
          <a:blip r:embed="rId2"/>
          <a:srcRect t="15167" b="9833"/>
          <a:stretch/>
        </p:blipFill>
        <p:spPr>
          <a:xfrm>
            <a:off x="0" y="0"/>
            <a:ext cx="12192000" cy="6858001"/>
          </a:xfrm>
          <a:prstGeom prst="rect">
            <a:avLst/>
          </a:prstGeom>
        </p:spPr>
      </p:pic>
      <p:sp>
        <p:nvSpPr>
          <p:cNvPr id="2" name="TextBox 1">
            <a:extLst>
              <a:ext uri="{FF2B5EF4-FFF2-40B4-BE49-F238E27FC236}">
                <a16:creationId xmlns:a16="http://schemas.microsoft.com/office/drawing/2014/main" id="{3E68E482-812E-BD9E-403C-2CA01AC5B388}"/>
              </a:ext>
            </a:extLst>
          </p:cNvPr>
          <p:cNvSpPr txBox="1"/>
          <p:nvPr/>
        </p:nvSpPr>
        <p:spPr>
          <a:xfrm>
            <a:off x="3312544" y="2776522"/>
            <a:ext cx="5371983" cy="830997"/>
          </a:xfrm>
          <a:prstGeom prst="rect">
            <a:avLst/>
          </a:prstGeom>
          <a:noFill/>
        </p:spPr>
        <p:txBody>
          <a:bodyPr wrap="none" rtlCol="0">
            <a:spAutoFit/>
          </a:bodyPr>
          <a:lstStyle/>
          <a:p>
            <a:r>
              <a:rPr lang="en-AU" sz="4800" dirty="0"/>
              <a:t>Results/Discussion</a:t>
            </a:r>
          </a:p>
        </p:txBody>
      </p:sp>
    </p:spTree>
    <p:extLst>
      <p:ext uri="{BB962C8B-B14F-4D97-AF65-F5344CB8AC3E}">
        <p14:creationId xmlns:p14="http://schemas.microsoft.com/office/powerpoint/2010/main" val="103159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6DEDFA-E832-8117-8B1B-5FAAD3E39E29}"/>
              </a:ext>
            </a:extLst>
          </p:cNvPr>
          <p:cNvSpPr txBox="1"/>
          <p:nvPr/>
        </p:nvSpPr>
        <p:spPr>
          <a:xfrm>
            <a:off x="828136" y="172312"/>
            <a:ext cx="8174331" cy="646331"/>
          </a:xfrm>
          <a:prstGeom prst="rect">
            <a:avLst/>
          </a:prstGeom>
          <a:noFill/>
        </p:spPr>
        <p:txBody>
          <a:bodyPr wrap="square" rtlCol="0">
            <a:spAutoFit/>
          </a:bodyPr>
          <a:lstStyle/>
          <a:p>
            <a:r>
              <a:rPr lang="en-AU" sz="3600" dirty="0"/>
              <a:t>Supervised Learning: Classification</a:t>
            </a:r>
          </a:p>
        </p:txBody>
      </p:sp>
      <p:pic>
        <p:nvPicPr>
          <p:cNvPr id="5" name="Picture 4">
            <a:extLst>
              <a:ext uri="{FF2B5EF4-FFF2-40B4-BE49-F238E27FC236}">
                <a16:creationId xmlns:a16="http://schemas.microsoft.com/office/drawing/2014/main" id="{BD6E5590-1E56-6804-2847-09B17C4DF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6786" y="539838"/>
            <a:ext cx="3991532" cy="2715004"/>
          </a:xfrm>
          <a:prstGeom prst="rect">
            <a:avLst/>
          </a:prstGeom>
        </p:spPr>
      </p:pic>
      <p:pic>
        <p:nvPicPr>
          <p:cNvPr id="9" name="Picture 8">
            <a:extLst>
              <a:ext uri="{FF2B5EF4-FFF2-40B4-BE49-F238E27FC236}">
                <a16:creationId xmlns:a16="http://schemas.microsoft.com/office/drawing/2014/main" id="{B3550FAF-A442-C5FA-9700-AC62AAFB8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102" y="3622368"/>
            <a:ext cx="3762900" cy="2743583"/>
          </a:xfrm>
          <a:prstGeom prst="rect">
            <a:avLst/>
          </a:prstGeom>
        </p:spPr>
      </p:pic>
      <p:sp>
        <p:nvSpPr>
          <p:cNvPr id="10" name="TextBox 9">
            <a:extLst>
              <a:ext uri="{FF2B5EF4-FFF2-40B4-BE49-F238E27FC236}">
                <a16:creationId xmlns:a16="http://schemas.microsoft.com/office/drawing/2014/main" id="{7C38BBB7-109F-3307-5F15-40175DAEAB37}"/>
              </a:ext>
            </a:extLst>
          </p:cNvPr>
          <p:cNvSpPr txBox="1"/>
          <p:nvPr/>
        </p:nvSpPr>
        <p:spPr>
          <a:xfrm>
            <a:off x="8610470" y="171409"/>
            <a:ext cx="3243532" cy="369332"/>
          </a:xfrm>
          <a:prstGeom prst="rect">
            <a:avLst/>
          </a:prstGeom>
          <a:noFill/>
        </p:spPr>
        <p:txBody>
          <a:bodyPr wrap="square" rtlCol="0">
            <a:spAutoFit/>
          </a:bodyPr>
          <a:lstStyle/>
          <a:p>
            <a:r>
              <a:rPr lang="en-AU" dirty="0"/>
              <a:t>Without the Hyperparameter</a:t>
            </a:r>
          </a:p>
        </p:txBody>
      </p:sp>
      <p:sp>
        <p:nvSpPr>
          <p:cNvPr id="11" name="TextBox 10">
            <a:extLst>
              <a:ext uri="{FF2B5EF4-FFF2-40B4-BE49-F238E27FC236}">
                <a16:creationId xmlns:a16="http://schemas.microsoft.com/office/drawing/2014/main" id="{77DD1860-B4E8-528C-205E-2D4B50C6A121}"/>
              </a:ext>
            </a:extLst>
          </p:cNvPr>
          <p:cNvSpPr txBox="1"/>
          <p:nvPr/>
        </p:nvSpPr>
        <p:spPr>
          <a:xfrm>
            <a:off x="8724786" y="3233827"/>
            <a:ext cx="3243532" cy="369332"/>
          </a:xfrm>
          <a:prstGeom prst="rect">
            <a:avLst/>
          </a:prstGeom>
          <a:noFill/>
        </p:spPr>
        <p:txBody>
          <a:bodyPr wrap="square" rtlCol="0">
            <a:spAutoFit/>
          </a:bodyPr>
          <a:lstStyle/>
          <a:p>
            <a:r>
              <a:rPr lang="en-AU" dirty="0"/>
              <a:t>With the Hyperparameter</a:t>
            </a:r>
          </a:p>
        </p:txBody>
      </p:sp>
      <p:sp>
        <p:nvSpPr>
          <p:cNvPr id="14" name="TextBox 13">
            <a:extLst>
              <a:ext uri="{FF2B5EF4-FFF2-40B4-BE49-F238E27FC236}">
                <a16:creationId xmlns:a16="http://schemas.microsoft.com/office/drawing/2014/main" id="{20C9C4F3-A836-4AD2-0B97-67344BE1CE0A}"/>
              </a:ext>
            </a:extLst>
          </p:cNvPr>
          <p:cNvSpPr txBox="1"/>
          <p:nvPr/>
        </p:nvSpPr>
        <p:spPr>
          <a:xfrm>
            <a:off x="210537" y="1092434"/>
            <a:ext cx="4110789" cy="3139321"/>
          </a:xfrm>
          <a:prstGeom prst="rect">
            <a:avLst/>
          </a:prstGeom>
          <a:noFill/>
        </p:spPr>
        <p:txBody>
          <a:bodyPr wrap="square" rtlCol="0">
            <a:spAutoFit/>
          </a:bodyPr>
          <a:lstStyle/>
          <a:p>
            <a:r>
              <a:rPr lang="en-AU" dirty="0"/>
              <a:t>Here, we use Community as our y-variable vs. Features according to the realstate.com we normalise the data to perform classification models including the Poverty Rates testing 20% of the test data. Without the Hyperparameter KNN is the best model. But with the hyperparameter Tree performs the best model, safer to use the Logistic Regression as our to model to avoid overfitting. </a:t>
            </a:r>
          </a:p>
        </p:txBody>
      </p:sp>
      <p:pic>
        <p:nvPicPr>
          <p:cNvPr id="20" name="Picture 19">
            <a:extLst>
              <a:ext uri="{FF2B5EF4-FFF2-40B4-BE49-F238E27FC236}">
                <a16:creationId xmlns:a16="http://schemas.microsoft.com/office/drawing/2014/main" id="{C4520436-1234-AC90-BBDA-C8102290D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353" y="917227"/>
            <a:ext cx="3750494" cy="1643073"/>
          </a:xfrm>
          <a:prstGeom prst="rect">
            <a:avLst/>
          </a:prstGeom>
        </p:spPr>
      </p:pic>
      <p:pic>
        <p:nvPicPr>
          <p:cNvPr id="22" name="Picture 21">
            <a:extLst>
              <a:ext uri="{FF2B5EF4-FFF2-40B4-BE49-F238E27FC236}">
                <a16:creationId xmlns:a16="http://schemas.microsoft.com/office/drawing/2014/main" id="{0394145B-4A42-1D66-B571-E1BA0ED2C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353" y="4172622"/>
            <a:ext cx="3578749" cy="1643073"/>
          </a:xfrm>
          <a:prstGeom prst="rect">
            <a:avLst/>
          </a:prstGeom>
        </p:spPr>
      </p:pic>
    </p:spTree>
    <p:extLst>
      <p:ext uri="{BB962C8B-B14F-4D97-AF65-F5344CB8AC3E}">
        <p14:creationId xmlns:p14="http://schemas.microsoft.com/office/powerpoint/2010/main" val="256033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00FE5D-2A1D-0B0F-9522-A9E63EB442B6}"/>
              </a:ext>
            </a:extLst>
          </p:cNvPr>
          <p:cNvSpPr txBox="1"/>
          <p:nvPr/>
        </p:nvSpPr>
        <p:spPr>
          <a:xfrm>
            <a:off x="433137" y="1335506"/>
            <a:ext cx="4638507" cy="1754326"/>
          </a:xfrm>
          <a:prstGeom prst="rect">
            <a:avLst/>
          </a:prstGeom>
          <a:noFill/>
        </p:spPr>
        <p:txBody>
          <a:bodyPr wrap="square" rtlCol="0">
            <a:spAutoFit/>
          </a:bodyPr>
          <a:lstStyle/>
          <a:p>
            <a:r>
              <a:rPr lang="en-AU" dirty="0"/>
              <a:t>Replacing Poverty Rates with Crime Rates within our features. Instead of using 20% we use 40% of the test data to get these following results. Without the added hyperparameter we get the Tree as our best model. Similar for the hyperparameter case.</a:t>
            </a:r>
          </a:p>
        </p:txBody>
      </p:sp>
      <p:pic>
        <p:nvPicPr>
          <p:cNvPr id="4" name="Picture 3">
            <a:extLst>
              <a:ext uri="{FF2B5EF4-FFF2-40B4-BE49-F238E27FC236}">
                <a16:creationId xmlns:a16="http://schemas.microsoft.com/office/drawing/2014/main" id="{12B20B41-D96E-07BD-8CFB-EBBFE38DC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004" y="782722"/>
            <a:ext cx="3762900" cy="2753109"/>
          </a:xfrm>
          <a:prstGeom prst="rect">
            <a:avLst/>
          </a:prstGeom>
        </p:spPr>
      </p:pic>
      <p:pic>
        <p:nvPicPr>
          <p:cNvPr id="8" name="Picture 7">
            <a:extLst>
              <a:ext uri="{FF2B5EF4-FFF2-40B4-BE49-F238E27FC236}">
                <a16:creationId xmlns:a16="http://schemas.microsoft.com/office/drawing/2014/main" id="{22E4B96B-CAFC-A7C0-5833-E608CC4CB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530" y="3883255"/>
            <a:ext cx="3753374" cy="2676899"/>
          </a:xfrm>
          <a:prstGeom prst="rect">
            <a:avLst/>
          </a:prstGeom>
        </p:spPr>
      </p:pic>
      <p:pic>
        <p:nvPicPr>
          <p:cNvPr id="10" name="Picture 9">
            <a:extLst>
              <a:ext uri="{FF2B5EF4-FFF2-40B4-BE49-F238E27FC236}">
                <a16:creationId xmlns:a16="http://schemas.microsoft.com/office/drawing/2014/main" id="{07ED9C9F-27D2-AABE-9008-62C05C7DB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795" y="3897544"/>
            <a:ext cx="2867425" cy="1324160"/>
          </a:xfrm>
          <a:prstGeom prst="rect">
            <a:avLst/>
          </a:prstGeom>
        </p:spPr>
      </p:pic>
      <p:sp>
        <p:nvSpPr>
          <p:cNvPr id="11" name="TextBox 10">
            <a:extLst>
              <a:ext uri="{FF2B5EF4-FFF2-40B4-BE49-F238E27FC236}">
                <a16:creationId xmlns:a16="http://schemas.microsoft.com/office/drawing/2014/main" id="{5DA0F4C7-AE9E-3374-EC34-5370C74BCD3D}"/>
              </a:ext>
            </a:extLst>
          </p:cNvPr>
          <p:cNvSpPr txBox="1"/>
          <p:nvPr/>
        </p:nvSpPr>
        <p:spPr>
          <a:xfrm>
            <a:off x="8848372" y="3429000"/>
            <a:ext cx="3243532" cy="369332"/>
          </a:xfrm>
          <a:prstGeom prst="rect">
            <a:avLst/>
          </a:prstGeom>
          <a:noFill/>
        </p:spPr>
        <p:txBody>
          <a:bodyPr wrap="square" rtlCol="0">
            <a:spAutoFit/>
          </a:bodyPr>
          <a:lstStyle/>
          <a:p>
            <a:r>
              <a:rPr lang="en-AU" dirty="0"/>
              <a:t>With the Hyperparameter</a:t>
            </a:r>
          </a:p>
        </p:txBody>
      </p:sp>
      <p:sp>
        <p:nvSpPr>
          <p:cNvPr id="12" name="TextBox 11">
            <a:extLst>
              <a:ext uri="{FF2B5EF4-FFF2-40B4-BE49-F238E27FC236}">
                <a16:creationId xmlns:a16="http://schemas.microsoft.com/office/drawing/2014/main" id="{52C5FFC2-63F4-5663-DE41-3586BE9C972F}"/>
              </a:ext>
            </a:extLst>
          </p:cNvPr>
          <p:cNvSpPr txBox="1"/>
          <p:nvPr/>
        </p:nvSpPr>
        <p:spPr>
          <a:xfrm>
            <a:off x="8848372" y="448032"/>
            <a:ext cx="3243532" cy="369332"/>
          </a:xfrm>
          <a:prstGeom prst="rect">
            <a:avLst/>
          </a:prstGeom>
          <a:noFill/>
        </p:spPr>
        <p:txBody>
          <a:bodyPr wrap="square" rtlCol="0">
            <a:spAutoFit/>
          </a:bodyPr>
          <a:lstStyle/>
          <a:p>
            <a:r>
              <a:rPr lang="en-AU" dirty="0"/>
              <a:t>Without the Hyperparameter</a:t>
            </a:r>
          </a:p>
        </p:txBody>
      </p:sp>
      <p:pic>
        <p:nvPicPr>
          <p:cNvPr id="16" name="Picture 15">
            <a:extLst>
              <a:ext uri="{FF2B5EF4-FFF2-40B4-BE49-F238E27FC236}">
                <a16:creationId xmlns:a16="http://schemas.microsoft.com/office/drawing/2014/main" id="{B9EB4D66-FBC2-20E0-670D-160A18CC2C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795" y="946052"/>
            <a:ext cx="2937209" cy="1380488"/>
          </a:xfrm>
          <a:prstGeom prst="rect">
            <a:avLst/>
          </a:prstGeom>
        </p:spPr>
      </p:pic>
    </p:spTree>
    <p:extLst>
      <p:ext uri="{BB962C8B-B14F-4D97-AF65-F5344CB8AC3E}">
        <p14:creationId xmlns:p14="http://schemas.microsoft.com/office/powerpoint/2010/main" val="782025492"/>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
  <TotalTime>7947</TotalTime>
  <Words>2076</Words>
  <Application>Microsoft Office PowerPoint</Application>
  <PresentationFormat>Widescreen</PresentationFormat>
  <Paragraphs>126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Aharoni</vt:lpstr>
      <vt:lpstr>Arial</vt:lpstr>
      <vt:lpstr>Grandview</vt:lpstr>
      <vt:lpstr>Grandview Display</vt:lpstr>
      <vt:lpstr>Helvetica Neue</vt:lpstr>
      <vt:lpstr>DashVTI</vt:lpstr>
      <vt:lpstr>Final Presentation: IBM Applied Data Science Capstone Project : Finding and Analysing the best suburbs to live in Victoria, Australia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IBM Applied Data Science Capstone Project  </dc:title>
  <dc:creator>Michael Le</dc:creator>
  <cp:lastModifiedBy>Michael Le</cp:lastModifiedBy>
  <cp:revision>236</cp:revision>
  <dcterms:created xsi:type="dcterms:W3CDTF">2022-10-09T18:48:16Z</dcterms:created>
  <dcterms:modified xsi:type="dcterms:W3CDTF">2022-10-30T05:58:39Z</dcterms:modified>
</cp:coreProperties>
</file>